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57" r:id="rId3"/>
    <p:sldId id="269" r:id="rId4"/>
    <p:sldId id="259" r:id="rId5"/>
    <p:sldId id="265" r:id="rId6"/>
    <p:sldId id="267" r:id="rId7"/>
    <p:sldId id="266" r:id="rId8"/>
    <p:sldId id="268" r:id="rId9"/>
    <p:sldId id="264" r:id="rId10"/>
    <p:sldId id="271" r:id="rId11"/>
    <p:sldId id="272" r:id="rId12"/>
    <p:sldId id="273" r:id="rId13"/>
    <p:sldId id="277" r:id="rId14"/>
    <p:sldId id="274" r:id="rId15"/>
    <p:sldId id="275" r:id="rId16"/>
    <p:sldId id="279" r:id="rId17"/>
    <p:sldId id="280" r:id="rId18"/>
    <p:sldId id="282" r:id="rId19"/>
    <p:sldId id="276"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a Stubbings" initials="MS" lastIdx="2" clrIdx="0">
    <p:extLst>
      <p:ext uri="{19B8F6BF-5375-455C-9EA6-DF929625EA0E}">
        <p15:presenceInfo xmlns:p15="http://schemas.microsoft.com/office/powerpoint/2012/main" userId="S-1-5-21-38857442-2693285798-3636612711-306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5" autoAdjust="0"/>
    <p:restoredTop sz="55645" autoAdjust="0"/>
  </p:normalViewPr>
  <p:slideViewPr>
    <p:cSldViewPr snapToGrid="0">
      <p:cViewPr varScale="1">
        <p:scale>
          <a:sx n="55" d="100"/>
          <a:sy n="55" d="100"/>
        </p:scale>
        <p:origin x="84"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46F4B4-BFFA-4DD0-A024-FF5ECA9F59F5}"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040A3492-B3AA-4F32-B676-A21F1F112C5F}">
      <dgm:prSet phldrT="[Text]" custT="1"/>
      <dgm:spPr/>
      <dgm:t>
        <a:bodyPr/>
        <a:lstStyle/>
        <a:p>
          <a:r>
            <a:rPr lang="en-US" sz="2000" dirty="0" smtClean="0"/>
            <a:t>Experience</a:t>
          </a:r>
          <a:endParaRPr lang="en-US" sz="2000" dirty="0"/>
        </a:p>
      </dgm:t>
    </dgm:pt>
    <dgm:pt modelId="{B227C830-72BC-4BB1-8467-0FBC6CE885D9}" type="parTrans" cxnId="{F3855EE6-6FA0-476D-8581-E7848C97BA44}">
      <dgm:prSet/>
      <dgm:spPr/>
      <dgm:t>
        <a:bodyPr/>
        <a:lstStyle/>
        <a:p>
          <a:endParaRPr lang="en-US"/>
        </a:p>
      </dgm:t>
    </dgm:pt>
    <dgm:pt modelId="{70ABFA42-9CF9-4FFE-846F-8CDB07BC2EEB}" type="sibTrans" cxnId="{F3855EE6-6FA0-476D-8581-E7848C97BA44}">
      <dgm:prSet/>
      <dgm:spPr/>
      <dgm:t>
        <a:bodyPr/>
        <a:lstStyle/>
        <a:p>
          <a:endParaRPr lang="en-US"/>
        </a:p>
      </dgm:t>
    </dgm:pt>
    <dgm:pt modelId="{30D2BD4D-3741-4663-9E01-CDDC4F49C655}">
      <dgm:prSet phldrT="[Text]" custT="1"/>
      <dgm:spPr/>
      <dgm:t>
        <a:bodyPr/>
        <a:lstStyle/>
        <a:p>
          <a:r>
            <a:rPr lang="en-US" sz="2000" dirty="0" smtClean="0"/>
            <a:t>Thoughts</a:t>
          </a:r>
          <a:endParaRPr lang="en-US" sz="2000" dirty="0"/>
        </a:p>
      </dgm:t>
    </dgm:pt>
    <dgm:pt modelId="{49F5A139-76ED-47E4-BC23-C18276601208}" type="parTrans" cxnId="{8C2EF5E3-E1DC-4EC7-A0BB-E2D7EA5992FF}">
      <dgm:prSet/>
      <dgm:spPr/>
      <dgm:t>
        <a:bodyPr/>
        <a:lstStyle/>
        <a:p>
          <a:endParaRPr lang="en-US"/>
        </a:p>
      </dgm:t>
    </dgm:pt>
    <dgm:pt modelId="{2E3D455A-D843-4495-A5B3-20564740209B}" type="sibTrans" cxnId="{8C2EF5E3-E1DC-4EC7-A0BB-E2D7EA5992FF}">
      <dgm:prSet/>
      <dgm:spPr/>
      <dgm:t>
        <a:bodyPr/>
        <a:lstStyle/>
        <a:p>
          <a:endParaRPr lang="en-US"/>
        </a:p>
      </dgm:t>
    </dgm:pt>
    <dgm:pt modelId="{B1B48D41-446A-45F2-A00D-26C1F64EA337}">
      <dgm:prSet phldrT="[Text]" custT="1"/>
      <dgm:spPr/>
      <dgm:t>
        <a:bodyPr/>
        <a:lstStyle/>
        <a:p>
          <a:r>
            <a:rPr lang="en-US" sz="2000" dirty="0" smtClean="0"/>
            <a:t>Feelings</a:t>
          </a:r>
          <a:endParaRPr lang="en-US" sz="2000" dirty="0"/>
        </a:p>
      </dgm:t>
    </dgm:pt>
    <dgm:pt modelId="{248CC30B-F136-4B69-A7D2-CF00D5C81399}" type="parTrans" cxnId="{65D956B6-9D1E-49ED-8CA8-6073A6D12F9A}">
      <dgm:prSet/>
      <dgm:spPr/>
      <dgm:t>
        <a:bodyPr/>
        <a:lstStyle/>
        <a:p>
          <a:endParaRPr lang="en-US"/>
        </a:p>
      </dgm:t>
    </dgm:pt>
    <dgm:pt modelId="{65AFFFFE-E94C-4A00-95FA-57E597F8E93B}" type="sibTrans" cxnId="{65D956B6-9D1E-49ED-8CA8-6073A6D12F9A}">
      <dgm:prSet/>
      <dgm:spPr/>
      <dgm:t>
        <a:bodyPr/>
        <a:lstStyle/>
        <a:p>
          <a:endParaRPr lang="en-US"/>
        </a:p>
      </dgm:t>
    </dgm:pt>
    <dgm:pt modelId="{EB39B14F-7FF1-4E4D-8632-5890B95E2499}">
      <dgm:prSet phldrT="[Text]" custT="1"/>
      <dgm:spPr/>
      <dgm:t>
        <a:bodyPr/>
        <a:lstStyle/>
        <a:p>
          <a:r>
            <a:rPr lang="en-US" sz="2000" dirty="0" smtClean="0"/>
            <a:t>Behavior</a:t>
          </a:r>
          <a:endParaRPr lang="en-US" sz="2000" dirty="0"/>
        </a:p>
      </dgm:t>
    </dgm:pt>
    <dgm:pt modelId="{C49136A4-112C-4027-8C7D-38FA7770D2EF}" type="parTrans" cxnId="{53A48E80-19EC-4783-A14F-27CC0474B494}">
      <dgm:prSet/>
      <dgm:spPr/>
      <dgm:t>
        <a:bodyPr/>
        <a:lstStyle/>
        <a:p>
          <a:endParaRPr lang="en-US"/>
        </a:p>
      </dgm:t>
    </dgm:pt>
    <dgm:pt modelId="{D61B35DD-A2D0-4ED4-8DDF-CC4FD903A731}" type="sibTrans" cxnId="{53A48E80-19EC-4783-A14F-27CC0474B494}">
      <dgm:prSet/>
      <dgm:spPr/>
      <dgm:t>
        <a:bodyPr/>
        <a:lstStyle/>
        <a:p>
          <a:endParaRPr lang="en-US"/>
        </a:p>
      </dgm:t>
    </dgm:pt>
    <dgm:pt modelId="{9683C247-66AC-4A18-97D5-077702CE87B8}" type="pres">
      <dgm:prSet presAssocID="{6746F4B4-BFFA-4DD0-A024-FF5ECA9F59F5}" presName="cycle" presStyleCnt="0">
        <dgm:presLayoutVars>
          <dgm:dir/>
          <dgm:resizeHandles val="exact"/>
        </dgm:presLayoutVars>
      </dgm:prSet>
      <dgm:spPr/>
      <dgm:t>
        <a:bodyPr/>
        <a:lstStyle/>
        <a:p>
          <a:endParaRPr lang="en-US"/>
        </a:p>
      </dgm:t>
    </dgm:pt>
    <dgm:pt modelId="{D4F7EF57-B0AA-49C4-BC56-E7A7E70285E6}" type="pres">
      <dgm:prSet presAssocID="{040A3492-B3AA-4F32-B676-A21F1F112C5F}" presName="dummy" presStyleCnt="0"/>
      <dgm:spPr/>
    </dgm:pt>
    <dgm:pt modelId="{3E164EF3-CF52-44A1-BB86-819B0840FE7E}" type="pres">
      <dgm:prSet presAssocID="{040A3492-B3AA-4F32-B676-A21F1F112C5F}" presName="node" presStyleLbl="revTx" presStyleIdx="0" presStyleCnt="4" custScaleX="114863">
        <dgm:presLayoutVars>
          <dgm:bulletEnabled val="1"/>
        </dgm:presLayoutVars>
      </dgm:prSet>
      <dgm:spPr/>
      <dgm:t>
        <a:bodyPr/>
        <a:lstStyle/>
        <a:p>
          <a:endParaRPr lang="en-US"/>
        </a:p>
      </dgm:t>
    </dgm:pt>
    <dgm:pt modelId="{5FD5B9CF-94C9-4607-89EC-2B6E88BA4E69}" type="pres">
      <dgm:prSet presAssocID="{70ABFA42-9CF9-4FFE-846F-8CDB07BC2EEB}" presName="sibTrans" presStyleLbl="node1" presStyleIdx="0" presStyleCnt="4"/>
      <dgm:spPr/>
      <dgm:t>
        <a:bodyPr/>
        <a:lstStyle/>
        <a:p>
          <a:endParaRPr lang="en-US"/>
        </a:p>
      </dgm:t>
    </dgm:pt>
    <dgm:pt modelId="{B0EFBEA4-92A1-4001-A2AC-B9F4543585D8}" type="pres">
      <dgm:prSet presAssocID="{30D2BD4D-3741-4663-9E01-CDDC4F49C655}" presName="dummy" presStyleCnt="0"/>
      <dgm:spPr/>
    </dgm:pt>
    <dgm:pt modelId="{0CA3D3A5-EC69-4688-AFE4-09F039DD1E65}" type="pres">
      <dgm:prSet presAssocID="{30D2BD4D-3741-4663-9E01-CDDC4F49C655}" presName="node" presStyleLbl="revTx" presStyleIdx="1" presStyleCnt="4">
        <dgm:presLayoutVars>
          <dgm:bulletEnabled val="1"/>
        </dgm:presLayoutVars>
      </dgm:prSet>
      <dgm:spPr/>
      <dgm:t>
        <a:bodyPr/>
        <a:lstStyle/>
        <a:p>
          <a:endParaRPr lang="en-US"/>
        </a:p>
      </dgm:t>
    </dgm:pt>
    <dgm:pt modelId="{C7EB7D45-FB2B-4D20-90B4-C3F554AFB012}" type="pres">
      <dgm:prSet presAssocID="{2E3D455A-D843-4495-A5B3-20564740209B}" presName="sibTrans" presStyleLbl="node1" presStyleIdx="1" presStyleCnt="4"/>
      <dgm:spPr/>
      <dgm:t>
        <a:bodyPr/>
        <a:lstStyle/>
        <a:p>
          <a:endParaRPr lang="en-US"/>
        </a:p>
      </dgm:t>
    </dgm:pt>
    <dgm:pt modelId="{B185CF95-9F60-49E6-BCA7-40E2DA7F414B}" type="pres">
      <dgm:prSet presAssocID="{B1B48D41-446A-45F2-A00D-26C1F64EA337}" presName="dummy" presStyleCnt="0"/>
      <dgm:spPr/>
    </dgm:pt>
    <dgm:pt modelId="{F4495E78-C592-4139-864B-FD60BE58DD0C}" type="pres">
      <dgm:prSet presAssocID="{B1B48D41-446A-45F2-A00D-26C1F64EA337}" presName="node" presStyleLbl="revTx" presStyleIdx="2" presStyleCnt="4">
        <dgm:presLayoutVars>
          <dgm:bulletEnabled val="1"/>
        </dgm:presLayoutVars>
      </dgm:prSet>
      <dgm:spPr/>
      <dgm:t>
        <a:bodyPr/>
        <a:lstStyle/>
        <a:p>
          <a:endParaRPr lang="en-US"/>
        </a:p>
      </dgm:t>
    </dgm:pt>
    <dgm:pt modelId="{D8972701-BC03-49C9-BCFC-296E9D3753CD}" type="pres">
      <dgm:prSet presAssocID="{65AFFFFE-E94C-4A00-95FA-57E597F8E93B}" presName="sibTrans" presStyleLbl="node1" presStyleIdx="2" presStyleCnt="4"/>
      <dgm:spPr/>
      <dgm:t>
        <a:bodyPr/>
        <a:lstStyle/>
        <a:p>
          <a:endParaRPr lang="en-US"/>
        </a:p>
      </dgm:t>
    </dgm:pt>
    <dgm:pt modelId="{5086FB83-641C-4216-A627-A7FA86E108A4}" type="pres">
      <dgm:prSet presAssocID="{EB39B14F-7FF1-4E4D-8632-5890B95E2499}" presName="dummy" presStyleCnt="0"/>
      <dgm:spPr/>
    </dgm:pt>
    <dgm:pt modelId="{9DC4F163-F6D4-4C59-A357-6273021F6C72}" type="pres">
      <dgm:prSet presAssocID="{EB39B14F-7FF1-4E4D-8632-5890B95E2499}" presName="node" presStyleLbl="revTx" presStyleIdx="3" presStyleCnt="4">
        <dgm:presLayoutVars>
          <dgm:bulletEnabled val="1"/>
        </dgm:presLayoutVars>
      </dgm:prSet>
      <dgm:spPr/>
      <dgm:t>
        <a:bodyPr/>
        <a:lstStyle/>
        <a:p>
          <a:endParaRPr lang="en-US"/>
        </a:p>
      </dgm:t>
    </dgm:pt>
    <dgm:pt modelId="{5DD7690D-9810-4B22-8E69-326D7D2023EF}" type="pres">
      <dgm:prSet presAssocID="{D61B35DD-A2D0-4ED4-8DDF-CC4FD903A731}" presName="sibTrans" presStyleLbl="node1" presStyleIdx="3" presStyleCnt="4"/>
      <dgm:spPr/>
      <dgm:t>
        <a:bodyPr/>
        <a:lstStyle/>
        <a:p>
          <a:endParaRPr lang="en-US"/>
        </a:p>
      </dgm:t>
    </dgm:pt>
  </dgm:ptLst>
  <dgm:cxnLst>
    <dgm:cxn modelId="{AE81F660-442B-497C-B0B2-0192B3DA9D09}" type="presOf" srcId="{040A3492-B3AA-4F32-B676-A21F1F112C5F}" destId="{3E164EF3-CF52-44A1-BB86-819B0840FE7E}" srcOrd="0" destOrd="0" presId="urn:microsoft.com/office/officeart/2005/8/layout/cycle1"/>
    <dgm:cxn modelId="{EC1883B5-355A-4B69-9AE5-E38C27636D3E}" type="presOf" srcId="{EB39B14F-7FF1-4E4D-8632-5890B95E2499}" destId="{9DC4F163-F6D4-4C59-A357-6273021F6C72}" srcOrd="0" destOrd="0" presId="urn:microsoft.com/office/officeart/2005/8/layout/cycle1"/>
    <dgm:cxn modelId="{65D956B6-9D1E-49ED-8CA8-6073A6D12F9A}" srcId="{6746F4B4-BFFA-4DD0-A024-FF5ECA9F59F5}" destId="{B1B48D41-446A-45F2-A00D-26C1F64EA337}" srcOrd="2" destOrd="0" parTransId="{248CC30B-F136-4B69-A7D2-CF00D5C81399}" sibTransId="{65AFFFFE-E94C-4A00-95FA-57E597F8E93B}"/>
    <dgm:cxn modelId="{B19E78F9-1ADD-4C86-ABE8-EC20F819C49A}" type="presOf" srcId="{30D2BD4D-3741-4663-9E01-CDDC4F49C655}" destId="{0CA3D3A5-EC69-4688-AFE4-09F039DD1E65}" srcOrd="0" destOrd="0" presId="urn:microsoft.com/office/officeart/2005/8/layout/cycle1"/>
    <dgm:cxn modelId="{3C042880-8C45-4D65-BE24-5B20DB55FB9E}" type="presOf" srcId="{70ABFA42-9CF9-4FFE-846F-8CDB07BC2EEB}" destId="{5FD5B9CF-94C9-4607-89EC-2B6E88BA4E69}" srcOrd="0" destOrd="0" presId="urn:microsoft.com/office/officeart/2005/8/layout/cycle1"/>
    <dgm:cxn modelId="{53C419DD-3D26-4F00-A9C6-A73004652B21}" type="presOf" srcId="{6746F4B4-BFFA-4DD0-A024-FF5ECA9F59F5}" destId="{9683C247-66AC-4A18-97D5-077702CE87B8}" srcOrd="0" destOrd="0" presId="urn:microsoft.com/office/officeart/2005/8/layout/cycle1"/>
    <dgm:cxn modelId="{53A48E80-19EC-4783-A14F-27CC0474B494}" srcId="{6746F4B4-BFFA-4DD0-A024-FF5ECA9F59F5}" destId="{EB39B14F-7FF1-4E4D-8632-5890B95E2499}" srcOrd="3" destOrd="0" parTransId="{C49136A4-112C-4027-8C7D-38FA7770D2EF}" sibTransId="{D61B35DD-A2D0-4ED4-8DDF-CC4FD903A731}"/>
    <dgm:cxn modelId="{CA1CBDC4-BEBA-440D-B965-449E3CC2C526}" type="presOf" srcId="{B1B48D41-446A-45F2-A00D-26C1F64EA337}" destId="{F4495E78-C592-4139-864B-FD60BE58DD0C}" srcOrd="0" destOrd="0" presId="urn:microsoft.com/office/officeart/2005/8/layout/cycle1"/>
    <dgm:cxn modelId="{8C2EF5E3-E1DC-4EC7-A0BB-E2D7EA5992FF}" srcId="{6746F4B4-BFFA-4DD0-A024-FF5ECA9F59F5}" destId="{30D2BD4D-3741-4663-9E01-CDDC4F49C655}" srcOrd="1" destOrd="0" parTransId="{49F5A139-76ED-47E4-BC23-C18276601208}" sibTransId="{2E3D455A-D843-4495-A5B3-20564740209B}"/>
    <dgm:cxn modelId="{A406C258-CEBF-43FC-810D-343EE41F4636}" type="presOf" srcId="{65AFFFFE-E94C-4A00-95FA-57E597F8E93B}" destId="{D8972701-BC03-49C9-BCFC-296E9D3753CD}" srcOrd="0" destOrd="0" presId="urn:microsoft.com/office/officeart/2005/8/layout/cycle1"/>
    <dgm:cxn modelId="{F3855EE6-6FA0-476D-8581-E7848C97BA44}" srcId="{6746F4B4-BFFA-4DD0-A024-FF5ECA9F59F5}" destId="{040A3492-B3AA-4F32-B676-A21F1F112C5F}" srcOrd="0" destOrd="0" parTransId="{B227C830-72BC-4BB1-8467-0FBC6CE885D9}" sibTransId="{70ABFA42-9CF9-4FFE-846F-8CDB07BC2EEB}"/>
    <dgm:cxn modelId="{D2069ABD-B7F5-425E-B433-9CA1A972C777}" type="presOf" srcId="{D61B35DD-A2D0-4ED4-8DDF-CC4FD903A731}" destId="{5DD7690D-9810-4B22-8E69-326D7D2023EF}" srcOrd="0" destOrd="0" presId="urn:microsoft.com/office/officeart/2005/8/layout/cycle1"/>
    <dgm:cxn modelId="{AAD7E601-F994-454D-8AA5-5A006604438A}" type="presOf" srcId="{2E3D455A-D843-4495-A5B3-20564740209B}" destId="{C7EB7D45-FB2B-4D20-90B4-C3F554AFB012}" srcOrd="0" destOrd="0" presId="urn:microsoft.com/office/officeart/2005/8/layout/cycle1"/>
    <dgm:cxn modelId="{B756FBBD-2B75-406C-8188-05CABC05348A}" type="presParOf" srcId="{9683C247-66AC-4A18-97D5-077702CE87B8}" destId="{D4F7EF57-B0AA-49C4-BC56-E7A7E70285E6}" srcOrd="0" destOrd="0" presId="urn:microsoft.com/office/officeart/2005/8/layout/cycle1"/>
    <dgm:cxn modelId="{D9269850-1BE4-42E8-BDC8-E1E3DE57B977}" type="presParOf" srcId="{9683C247-66AC-4A18-97D5-077702CE87B8}" destId="{3E164EF3-CF52-44A1-BB86-819B0840FE7E}" srcOrd="1" destOrd="0" presId="urn:microsoft.com/office/officeart/2005/8/layout/cycle1"/>
    <dgm:cxn modelId="{C2A16EB1-B5DF-42CD-B0FE-5DEA3BF047A5}" type="presParOf" srcId="{9683C247-66AC-4A18-97D5-077702CE87B8}" destId="{5FD5B9CF-94C9-4607-89EC-2B6E88BA4E69}" srcOrd="2" destOrd="0" presId="urn:microsoft.com/office/officeart/2005/8/layout/cycle1"/>
    <dgm:cxn modelId="{364E8A23-A261-43DC-9941-160143AA679F}" type="presParOf" srcId="{9683C247-66AC-4A18-97D5-077702CE87B8}" destId="{B0EFBEA4-92A1-4001-A2AC-B9F4543585D8}" srcOrd="3" destOrd="0" presId="urn:microsoft.com/office/officeart/2005/8/layout/cycle1"/>
    <dgm:cxn modelId="{6EBFC1C5-0287-4B6E-984A-D0CFF84A7A7D}" type="presParOf" srcId="{9683C247-66AC-4A18-97D5-077702CE87B8}" destId="{0CA3D3A5-EC69-4688-AFE4-09F039DD1E65}" srcOrd="4" destOrd="0" presId="urn:microsoft.com/office/officeart/2005/8/layout/cycle1"/>
    <dgm:cxn modelId="{BE80D9E9-F059-47F0-88B4-2E4DB51ABD28}" type="presParOf" srcId="{9683C247-66AC-4A18-97D5-077702CE87B8}" destId="{C7EB7D45-FB2B-4D20-90B4-C3F554AFB012}" srcOrd="5" destOrd="0" presId="urn:microsoft.com/office/officeart/2005/8/layout/cycle1"/>
    <dgm:cxn modelId="{2E02C47D-08FE-43C0-9AB1-39687F0FDAE2}" type="presParOf" srcId="{9683C247-66AC-4A18-97D5-077702CE87B8}" destId="{B185CF95-9F60-49E6-BCA7-40E2DA7F414B}" srcOrd="6" destOrd="0" presId="urn:microsoft.com/office/officeart/2005/8/layout/cycle1"/>
    <dgm:cxn modelId="{2E5DCF00-850D-4F6F-9370-BF4B0E26CF3A}" type="presParOf" srcId="{9683C247-66AC-4A18-97D5-077702CE87B8}" destId="{F4495E78-C592-4139-864B-FD60BE58DD0C}" srcOrd="7" destOrd="0" presId="urn:microsoft.com/office/officeart/2005/8/layout/cycle1"/>
    <dgm:cxn modelId="{248611EA-B89D-4BC0-8203-931FB47B04CF}" type="presParOf" srcId="{9683C247-66AC-4A18-97D5-077702CE87B8}" destId="{D8972701-BC03-49C9-BCFC-296E9D3753CD}" srcOrd="8" destOrd="0" presId="urn:microsoft.com/office/officeart/2005/8/layout/cycle1"/>
    <dgm:cxn modelId="{8051A6B3-A01A-4D28-91FB-508C95FD9508}" type="presParOf" srcId="{9683C247-66AC-4A18-97D5-077702CE87B8}" destId="{5086FB83-641C-4216-A627-A7FA86E108A4}" srcOrd="9" destOrd="0" presId="urn:microsoft.com/office/officeart/2005/8/layout/cycle1"/>
    <dgm:cxn modelId="{87E2797F-C1E0-4DAB-B19E-B8E7BB471082}" type="presParOf" srcId="{9683C247-66AC-4A18-97D5-077702CE87B8}" destId="{9DC4F163-F6D4-4C59-A357-6273021F6C72}" srcOrd="10" destOrd="0" presId="urn:microsoft.com/office/officeart/2005/8/layout/cycle1"/>
    <dgm:cxn modelId="{DC4FB03D-EBF7-41CE-AB47-D8E60793E3F5}" type="presParOf" srcId="{9683C247-66AC-4A18-97D5-077702CE87B8}" destId="{5DD7690D-9810-4B22-8E69-326D7D2023EF}"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46421C8-90E6-4C26-A9C0-D6698469269E}" type="datetimeFigureOut">
              <a:rPr lang="en-US" smtClean="0"/>
              <a:t>5/31/2018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6877374-F199-4A38-9C8E-E5EFEBC4EB79}" type="slidenum">
              <a:rPr lang="en-US" smtClean="0"/>
              <a:t>‹#›</a:t>
            </a:fld>
            <a:endParaRPr lang="en-US"/>
          </a:p>
        </p:txBody>
      </p:sp>
    </p:spTree>
    <p:extLst>
      <p:ext uri="{BB962C8B-B14F-4D97-AF65-F5344CB8AC3E}">
        <p14:creationId xmlns:p14="http://schemas.microsoft.com/office/powerpoint/2010/main" val="1372067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77374-F199-4A38-9C8E-E5EFEBC4EB79}" type="slidenum">
              <a:rPr lang="en-US" smtClean="0"/>
              <a:t>1</a:t>
            </a:fld>
            <a:endParaRPr lang="en-US"/>
          </a:p>
        </p:txBody>
      </p:sp>
    </p:spTree>
    <p:extLst>
      <p:ext uri="{BB962C8B-B14F-4D97-AF65-F5344CB8AC3E}">
        <p14:creationId xmlns:p14="http://schemas.microsoft.com/office/powerpoint/2010/main" val="2989767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inflexible,</a:t>
            </a:r>
          </a:p>
          <a:p>
            <a:endParaRPr lang="en-US" dirty="0" smtClean="0"/>
          </a:p>
          <a:p>
            <a:r>
              <a:rPr lang="en-US" dirty="0" smtClean="0"/>
              <a:t>Strict NPO times</a:t>
            </a:r>
          </a:p>
          <a:p>
            <a:r>
              <a:rPr lang="en-US" dirty="0" smtClean="0"/>
              <a:t>Arrive 2</a:t>
            </a:r>
            <a:r>
              <a:rPr lang="en-US" baseline="0" dirty="0" smtClean="0"/>
              <a:t> hours early</a:t>
            </a:r>
          </a:p>
          <a:p>
            <a:r>
              <a:rPr lang="en-US" baseline="0" dirty="0" smtClean="0"/>
              <a:t>Wait in a noisy waiting room</a:t>
            </a:r>
          </a:p>
          <a:p>
            <a:endParaRPr lang="en-US" baseline="0" dirty="0" smtClean="0"/>
          </a:p>
          <a:p>
            <a:endParaRPr lang="en-US" baseline="0" dirty="0" smtClean="0"/>
          </a:p>
          <a:p>
            <a:endParaRPr lang="en-US" baseline="0" dirty="0" smtClean="0"/>
          </a:p>
          <a:p>
            <a:r>
              <a:rPr lang="en-US" baseline="0" dirty="0" smtClean="0"/>
              <a:t>We have a child that has difficulty dealing with change and an inflexible system that lacks adaptability. As a program we knew that we will not change our patients but we knew we wanted to make things better. Many of these patients were returning for procedures. We became aware of a key concept: negative experiences with the medical system lead, typically lead to more negative experiences down the line.</a:t>
            </a:r>
            <a:endParaRPr lang="en-US" dirty="0"/>
          </a:p>
        </p:txBody>
      </p:sp>
      <p:sp>
        <p:nvSpPr>
          <p:cNvPr id="4" name="Slide Number Placeholder 3"/>
          <p:cNvSpPr>
            <a:spLocks noGrp="1"/>
          </p:cNvSpPr>
          <p:nvPr>
            <p:ph type="sldNum" sz="quarter" idx="10"/>
          </p:nvPr>
        </p:nvSpPr>
        <p:spPr/>
        <p:txBody>
          <a:bodyPr/>
          <a:lstStyle/>
          <a:p>
            <a:fld id="{96877374-F199-4A38-9C8E-E5EFEBC4EB79}" type="slidenum">
              <a:rPr lang="en-US" smtClean="0"/>
              <a:t>10</a:t>
            </a:fld>
            <a:endParaRPr lang="en-US"/>
          </a:p>
        </p:txBody>
      </p:sp>
    </p:spTree>
    <p:extLst>
      <p:ext uri="{BB962C8B-B14F-4D97-AF65-F5344CB8AC3E}">
        <p14:creationId xmlns:p14="http://schemas.microsoft.com/office/powerpoint/2010/main" val="24146214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strong relationship between previous distressing medical experiences, including pain,</a:t>
            </a:r>
            <a:r>
              <a:rPr lang="en-US" baseline="0" dirty="0" smtClean="0"/>
              <a:t> embarrassment, and fear and subsequent negative experiences and it can snowball!</a:t>
            </a:r>
          </a:p>
          <a:p>
            <a:endParaRPr lang="en-US" baseline="0" dirty="0" smtClean="0"/>
          </a:p>
          <a:p>
            <a:r>
              <a:rPr lang="en-US" baseline="0" dirty="0" smtClean="0"/>
              <a:t>Looking at the cognitive cycle, we can see how a negative hospital experience can drive negative thoughts. Thoughts drive feelings and feelings drive behavior.</a:t>
            </a:r>
          </a:p>
          <a:p>
            <a:endParaRPr lang="en-US" baseline="0" dirty="0" smtClean="0"/>
          </a:p>
          <a:p>
            <a:r>
              <a:rPr lang="en-US" baseline="0" dirty="0" smtClean="0"/>
              <a:t>The cycle can be broken at any stage.</a:t>
            </a:r>
          </a:p>
          <a:p>
            <a:endParaRPr lang="en-US" dirty="0"/>
          </a:p>
        </p:txBody>
      </p:sp>
      <p:sp>
        <p:nvSpPr>
          <p:cNvPr id="4" name="Slide Number Placeholder 3"/>
          <p:cNvSpPr>
            <a:spLocks noGrp="1"/>
          </p:cNvSpPr>
          <p:nvPr>
            <p:ph type="sldNum" sz="quarter" idx="10"/>
          </p:nvPr>
        </p:nvSpPr>
        <p:spPr/>
        <p:txBody>
          <a:bodyPr/>
          <a:lstStyle/>
          <a:p>
            <a:fld id="{96877374-F199-4A38-9C8E-E5EFEBC4EB79}" type="slidenum">
              <a:rPr lang="en-US" smtClean="0"/>
              <a:t>11</a:t>
            </a:fld>
            <a:endParaRPr lang="en-US"/>
          </a:p>
        </p:txBody>
      </p:sp>
    </p:spTree>
    <p:extLst>
      <p:ext uri="{BB962C8B-B14F-4D97-AF65-F5344CB8AC3E}">
        <p14:creationId xmlns:p14="http://schemas.microsoft.com/office/powerpoint/2010/main" val="1927067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worked with a</a:t>
            </a:r>
            <a:r>
              <a:rPr lang="en-US" baseline="0" dirty="0" smtClean="0"/>
              <a:t> psychologist at the Glenrose (Shawn Reynolds) on developing a tool to help us better understand the patient, the family and the patients needs. We also offered education about ASD to the Day Ward staff.</a:t>
            </a:r>
          </a:p>
          <a:p>
            <a:endParaRPr lang="en-US" baseline="0" dirty="0" smtClean="0"/>
          </a:p>
          <a:p>
            <a:r>
              <a:rPr lang="en-US" baseline="0" dirty="0" smtClean="0"/>
              <a:t>The form was originally 2 pages long and quiet extensive. We asked about items such as anxiety triggers, coping strategies, ability communicate and how pain was communicated. We would follow-up with a phone call to make a plan the night before the patient was due to arrive on Day Ward.</a:t>
            </a:r>
          </a:p>
          <a:p>
            <a:endParaRPr lang="en-US" baseline="0" dirty="0" smtClean="0"/>
          </a:p>
          <a:p>
            <a:r>
              <a:rPr lang="en-US" baseline="0" dirty="0" smtClean="0"/>
              <a:t>Then we had the brilliant idea that there are many patients out there, that are not necessary identified that could also benefit sharing this information with us. We also felt that since not all patients with ASD have difficulties in the hospital (only about 50-80% do, depending on the study) that it would be great if patients could self-identify. So we tried to imbed the form in the pre-operative database.</a:t>
            </a:r>
          </a:p>
          <a:p>
            <a:endParaRPr lang="en-US" baseline="0" dirty="0" smtClean="0"/>
          </a:p>
          <a:p>
            <a:r>
              <a:rPr lang="en-US" baseline="0" dirty="0" smtClean="0"/>
              <a:t>The backlash was severe from the surgeon’s offices (even though we did consult the head of pediatric anesthesia and the head of pediatric surgery).  Parents had a hard time understanding why we are asking about anxiety and triggers and the surgeon’s offices felt they did not have time to take the parents through the form.</a:t>
            </a:r>
          </a:p>
          <a:p>
            <a:endParaRPr lang="en-US" baseline="0" dirty="0" smtClean="0"/>
          </a:p>
          <a:p>
            <a:r>
              <a:rPr lang="en-US" baseline="0" dirty="0" smtClean="0"/>
              <a:t>So as of now the form is much shorter and is only given to patients at the office if someone things it may be a good idea for the staff at the hospital to be given a heads up that the patient may not cope well with their visit.</a:t>
            </a:r>
          </a:p>
          <a:p>
            <a:endParaRPr lang="en-US" baseline="0" dirty="0" smtClean="0"/>
          </a:p>
          <a:p>
            <a:r>
              <a:rPr lang="en-US" baseline="0" dirty="0" smtClean="0"/>
              <a:t>Having conducted many pre-op phone calls myself, I also found that parental perception could be a limitation. </a:t>
            </a:r>
          </a:p>
          <a:p>
            <a:endParaRPr lang="en-US" baseline="0" dirty="0" smtClean="0"/>
          </a:p>
          <a:p>
            <a:r>
              <a:rPr lang="en-US" baseline="0" dirty="0" smtClean="0"/>
              <a:t>The form is shared throughout our program, so that we are all on the same page.</a:t>
            </a:r>
          </a:p>
          <a:p>
            <a:endParaRPr lang="en-US" baseline="0" dirty="0" smtClean="0"/>
          </a:p>
          <a:p>
            <a:r>
              <a:rPr lang="en-US" baseline="0" dirty="0" smtClean="0"/>
              <a:t>Special accommodations based on the survey are then made. They range from meeting the patient outside of Day Ward in plain clothing so they don’t get scared. Involving Child Life. Arranging for a quiet, private space. Allowing the family to come-in just prior to the procedure.</a:t>
            </a:r>
          </a:p>
          <a:p>
            <a:endParaRPr lang="en-US" baseline="0" dirty="0" smtClean="0"/>
          </a:p>
          <a:p>
            <a:r>
              <a:rPr lang="en-US" baseline="0" dirty="0" smtClean="0"/>
              <a:t>From the parent side of things, parents will talk about dignity. As you can imagine they do not want to be a public spectacle when their child is having a hard time. Privacy can be very important to the parents and to some patients as well.</a:t>
            </a:r>
            <a:endParaRPr lang="en-US" dirty="0"/>
          </a:p>
        </p:txBody>
      </p:sp>
      <p:sp>
        <p:nvSpPr>
          <p:cNvPr id="4" name="Slide Number Placeholder 3"/>
          <p:cNvSpPr>
            <a:spLocks noGrp="1"/>
          </p:cNvSpPr>
          <p:nvPr>
            <p:ph type="sldNum" sz="quarter" idx="10"/>
          </p:nvPr>
        </p:nvSpPr>
        <p:spPr/>
        <p:txBody>
          <a:bodyPr/>
          <a:lstStyle/>
          <a:p>
            <a:fld id="{96877374-F199-4A38-9C8E-E5EFEBC4EB79}" type="slidenum">
              <a:rPr lang="en-US" smtClean="0"/>
              <a:t>12</a:t>
            </a:fld>
            <a:endParaRPr lang="en-US"/>
          </a:p>
        </p:txBody>
      </p:sp>
    </p:spTree>
    <p:extLst>
      <p:ext uri="{BB962C8B-B14F-4D97-AF65-F5344CB8AC3E}">
        <p14:creationId xmlns:p14="http://schemas.microsoft.com/office/powerpoint/2010/main" val="7859257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Parental</a:t>
            </a:r>
            <a:r>
              <a:rPr lang="en-US" baseline="0" dirty="0" smtClean="0"/>
              <a:t> presence can be a great resource for the patients and nurses. As communication can be difficult is can be hard to tease out in the post operative time period whether the patient is in pain, is anxious or even delirious. Recognizing that parents/caregivers are experts in the care of their child and that they know what works with their children, parental presence can help shine a light on the situation and de-escalate.</a:t>
            </a:r>
          </a:p>
          <a:p>
            <a:endParaRPr lang="en-US" baseline="0" dirty="0" smtClean="0"/>
          </a:p>
          <a:p>
            <a:r>
              <a:rPr lang="en-US" baseline="0" dirty="0" smtClean="0"/>
              <a:t>In times of great stress parents can also break down. Children look to them for strength. It is important for the parents to know that it is ok for them not to be there, or for someone else to step in for them.</a:t>
            </a:r>
          </a:p>
          <a:p>
            <a:endParaRPr lang="en-US" baseline="0" dirty="0" smtClean="0"/>
          </a:p>
          <a:p>
            <a:r>
              <a:rPr lang="en-US" baseline="0" dirty="0" smtClean="0"/>
              <a:t>But of course our space is limited, so we strongly discourage multiple family members being present. Unfortunately sometimes the supporter also needs support.</a:t>
            </a:r>
          </a:p>
          <a:p>
            <a:endParaRPr lang="en-US" baseline="0" dirty="0" smtClean="0"/>
          </a:p>
          <a:p>
            <a:r>
              <a:rPr lang="en-US" baseline="0" dirty="0" smtClean="0"/>
              <a:t>OUR PACU unit was divided and we had a satellite unit within the adult OR. Many dental patients were processed through our satellite unit and the journey back to level one was often horrible. Patients were running away from us on the trip down, holding elevator doors open and so on. We started to bring parents in when the patient was waking up and had many positive experiences in the patient remaining calm.</a:t>
            </a:r>
            <a:endParaRPr lang="en-US" dirty="0"/>
          </a:p>
        </p:txBody>
      </p:sp>
      <p:sp>
        <p:nvSpPr>
          <p:cNvPr id="4" name="Slide Number Placeholder 3"/>
          <p:cNvSpPr>
            <a:spLocks noGrp="1"/>
          </p:cNvSpPr>
          <p:nvPr>
            <p:ph type="sldNum" sz="quarter" idx="10"/>
          </p:nvPr>
        </p:nvSpPr>
        <p:spPr/>
        <p:txBody>
          <a:bodyPr/>
          <a:lstStyle/>
          <a:p>
            <a:fld id="{96877374-F199-4A38-9C8E-E5EFEBC4EB79}" type="slidenum">
              <a:rPr lang="en-US" smtClean="0"/>
              <a:t>13</a:t>
            </a:fld>
            <a:endParaRPr lang="en-US"/>
          </a:p>
        </p:txBody>
      </p:sp>
    </p:spTree>
    <p:extLst>
      <p:ext uri="{BB962C8B-B14F-4D97-AF65-F5344CB8AC3E}">
        <p14:creationId xmlns:p14="http://schemas.microsoft.com/office/powerpoint/2010/main" val="115759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877374-F199-4A38-9C8E-E5EFEBC4EB79}" type="slidenum">
              <a:rPr lang="en-US" smtClean="0"/>
              <a:t>14</a:t>
            </a:fld>
            <a:endParaRPr lang="en-US"/>
          </a:p>
        </p:txBody>
      </p:sp>
    </p:spTree>
    <p:extLst>
      <p:ext uri="{BB962C8B-B14F-4D97-AF65-F5344CB8AC3E}">
        <p14:creationId xmlns:p14="http://schemas.microsoft.com/office/powerpoint/2010/main" val="1741976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Pre-op sedation, intra-op use</a:t>
            </a:r>
            <a:endParaRPr lang="en-US" dirty="0"/>
          </a:p>
        </p:txBody>
      </p:sp>
      <p:sp>
        <p:nvSpPr>
          <p:cNvPr id="4" name="Slide Number Placeholder 3"/>
          <p:cNvSpPr>
            <a:spLocks noGrp="1"/>
          </p:cNvSpPr>
          <p:nvPr>
            <p:ph type="sldNum" sz="quarter" idx="10"/>
          </p:nvPr>
        </p:nvSpPr>
        <p:spPr/>
        <p:txBody>
          <a:bodyPr/>
          <a:lstStyle/>
          <a:p>
            <a:fld id="{96877374-F199-4A38-9C8E-E5EFEBC4EB79}" type="slidenum">
              <a:rPr lang="en-US" smtClean="0"/>
              <a:t>15</a:t>
            </a:fld>
            <a:endParaRPr lang="en-US"/>
          </a:p>
        </p:txBody>
      </p:sp>
    </p:spTree>
    <p:extLst>
      <p:ext uri="{BB962C8B-B14F-4D97-AF65-F5344CB8AC3E}">
        <p14:creationId xmlns:p14="http://schemas.microsoft.com/office/powerpoint/2010/main" val="20281550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877374-F199-4A38-9C8E-E5EFEBC4EB79}" type="slidenum">
              <a:rPr lang="en-US" smtClean="0"/>
              <a:t>16</a:t>
            </a:fld>
            <a:endParaRPr lang="en-US"/>
          </a:p>
        </p:txBody>
      </p:sp>
    </p:spTree>
    <p:extLst>
      <p:ext uri="{BB962C8B-B14F-4D97-AF65-F5344CB8AC3E}">
        <p14:creationId xmlns:p14="http://schemas.microsoft.com/office/powerpoint/2010/main" val="29895064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877374-F199-4A38-9C8E-E5EFEBC4EB79}" type="slidenum">
              <a:rPr lang="en-US" smtClean="0"/>
              <a:t>17</a:t>
            </a:fld>
            <a:endParaRPr lang="en-US"/>
          </a:p>
        </p:txBody>
      </p:sp>
    </p:spTree>
    <p:extLst>
      <p:ext uri="{BB962C8B-B14F-4D97-AF65-F5344CB8AC3E}">
        <p14:creationId xmlns:p14="http://schemas.microsoft.com/office/powerpoint/2010/main" val="21437164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877374-F199-4A38-9C8E-E5EFEBC4EB79}" type="slidenum">
              <a:rPr lang="en-US" smtClean="0"/>
              <a:t>18</a:t>
            </a:fld>
            <a:endParaRPr lang="en-US"/>
          </a:p>
        </p:txBody>
      </p:sp>
    </p:spTree>
    <p:extLst>
      <p:ext uri="{BB962C8B-B14F-4D97-AF65-F5344CB8AC3E}">
        <p14:creationId xmlns:p14="http://schemas.microsoft.com/office/powerpoint/2010/main" val="3772301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877374-F199-4A38-9C8E-E5EFEBC4EB79}" type="slidenum">
              <a:rPr lang="en-US" smtClean="0"/>
              <a:t>19</a:t>
            </a:fld>
            <a:endParaRPr lang="en-US"/>
          </a:p>
        </p:txBody>
      </p:sp>
    </p:spTree>
    <p:extLst>
      <p:ext uri="{BB962C8B-B14F-4D97-AF65-F5344CB8AC3E}">
        <p14:creationId xmlns:p14="http://schemas.microsoft.com/office/powerpoint/2010/main" val="3203115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 like to show this video to help set</a:t>
            </a:r>
            <a:r>
              <a:rPr lang="en-US" baseline="0" dirty="0" smtClean="0"/>
              <a:t> the mood for the presentation. This video was made by Alex </a:t>
            </a:r>
            <a:r>
              <a:rPr lang="en-US" baseline="0" dirty="0" err="1" smtClean="0"/>
              <a:t>Amelines</a:t>
            </a:r>
            <a:r>
              <a:rPr lang="en-US" baseline="0" dirty="0" smtClean="0"/>
              <a:t>, writer and director based in England. He has made this video free and available to educators across the world in many different languages.</a:t>
            </a:r>
          </a:p>
          <a:p>
            <a:endParaRPr lang="en-US" baseline="0" dirty="0" smtClean="0"/>
          </a:p>
          <a:p>
            <a:r>
              <a:rPr lang="en-US" baseline="0" dirty="0" smtClean="0"/>
              <a:t>It is intended for younger audiences but I think it will help set the tone for our discussion.</a:t>
            </a:r>
            <a:endParaRPr lang="en-US" dirty="0"/>
          </a:p>
        </p:txBody>
      </p:sp>
      <p:sp>
        <p:nvSpPr>
          <p:cNvPr id="4" name="Slide Number Placeholder 3"/>
          <p:cNvSpPr>
            <a:spLocks noGrp="1"/>
          </p:cNvSpPr>
          <p:nvPr>
            <p:ph type="sldNum" sz="quarter" idx="10"/>
          </p:nvPr>
        </p:nvSpPr>
        <p:spPr/>
        <p:txBody>
          <a:bodyPr/>
          <a:lstStyle/>
          <a:p>
            <a:fld id="{96877374-F199-4A38-9C8E-E5EFEBC4EB79}" type="slidenum">
              <a:rPr lang="en-US" smtClean="0"/>
              <a:t>2</a:t>
            </a:fld>
            <a:endParaRPr lang="en-US"/>
          </a:p>
        </p:txBody>
      </p:sp>
    </p:spTree>
    <p:extLst>
      <p:ext uri="{BB962C8B-B14F-4D97-AF65-F5344CB8AC3E}">
        <p14:creationId xmlns:p14="http://schemas.microsoft.com/office/powerpoint/2010/main" val="3725940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dirty="0" smtClean="0"/>
              <a:t>The</a:t>
            </a:r>
            <a:r>
              <a:rPr lang="en-US" baseline="0" dirty="0" smtClean="0"/>
              <a:t> children we see for dental procedures under general anesthesia tend to be patients that did not tolerate regular dental visits.</a:t>
            </a:r>
          </a:p>
          <a:p>
            <a:endParaRPr lang="en-US" baseline="0" dirty="0" smtClean="0"/>
          </a:p>
          <a:p>
            <a:r>
              <a:rPr lang="en-US" baseline="0" dirty="0" smtClean="0"/>
              <a:t>Many had a very difficult time waking up in PACU.  Then renovations came along and really exacerbated the situation. </a:t>
            </a:r>
          </a:p>
          <a:p>
            <a:r>
              <a:rPr lang="en-US" baseline="0" dirty="0" smtClean="0"/>
              <a:t>Our PACU unit got split. Dental procedures now ran out of our satellite OR that had a two stretcher PACU attached to it.</a:t>
            </a:r>
          </a:p>
          <a:p>
            <a:endParaRPr lang="en-US" baseline="0" dirty="0" smtClean="0"/>
          </a:p>
          <a:p>
            <a:r>
              <a:rPr lang="en-US" baseline="0" dirty="0" smtClean="0"/>
              <a:t>We had limited staff, limited resources and a long trip back down to Day Ward to drop our patients off.</a:t>
            </a:r>
          </a:p>
          <a:p>
            <a:endParaRPr lang="en-US" baseline="0" dirty="0" smtClean="0"/>
          </a:p>
          <a:p>
            <a:r>
              <a:rPr lang="en-US" baseline="0" dirty="0" smtClean="0"/>
              <a:t>We were transporting patients through public spaces, screaming, crying, attempting to run away from us.</a:t>
            </a:r>
          </a:p>
          <a:p>
            <a:endParaRPr lang="en-US" baseline="0" dirty="0" smtClean="0"/>
          </a:p>
          <a:p>
            <a:r>
              <a:rPr lang="en-US" baseline="0" dirty="0" smtClean="0"/>
              <a:t>Vast majority of our dental procedure patients were had a primary diagnosis of Autism Spectrum Disorder.</a:t>
            </a:r>
          </a:p>
          <a:p>
            <a:endParaRPr lang="en-US" baseline="0" dirty="0" smtClean="0"/>
          </a:p>
          <a:p>
            <a:r>
              <a:rPr lang="en-US" baseline="0" dirty="0" smtClean="0"/>
              <a:t>We used our dental patients and Autism Spectrum Disorder as our starting point to see what could be done to improve the patient care experience, to help our staff be safer.</a:t>
            </a:r>
            <a:endParaRPr lang="en-US" dirty="0"/>
          </a:p>
        </p:txBody>
      </p:sp>
      <p:sp>
        <p:nvSpPr>
          <p:cNvPr id="4" name="Slide Number Placeholder 3"/>
          <p:cNvSpPr>
            <a:spLocks noGrp="1"/>
          </p:cNvSpPr>
          <p:nvPr>
            <p:ph type="sldNum" sz="quarter" idx="10"/>
          </p:nvPr>
        </p:nvSpPr>
        <p:spPr/>
        <p:txBody>
          <a:bodyPr/>
          <a:lstStyle/>
          <a:p>
            <a:fld id="{96877374-F199-4A38-9C8E-E5EFEBC4EB79}" type="slidenum">
              <a:rPr lang="en-US" smtClean="0"/>
              <a:t>3</a:t>
            </a:fld>
            <a:endParaRPr lang="en-US"/>
          </a:p>
        </p:txBody>
      </p:sp>
    </p:spTree>
    <p:extLst>
      <p:ext uri="{BB962C8B-B14F-4D97-AF65-F5344CB8AC3E}">
        <p14:creationId xmlns:p14="http://schemas.microsoft.com/office/powerpoint/2010/main" val="3345364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don’t want to spend a lot of time discussing what ASD</a:t>
            </a:r>
            <a:r>
              <a:rPr lang="en-US" baseline="0" dirty="0" smtClean="0"/>
              <a:t> is. It is a complex neurodevelopmental disorder  and as the name implies it is a spectrum.  I want to give you an idea of how broad of a spectrum it is. One patient with ASD is not like another but there are certain  hallmarks of the disorder.</a:t>
            </a:r>
          </a:p>
          <a:p>
            <a:r>
              <a:rPr lang="en-US" baseline="0" dirty="0" smtClean="0"/>
              <a:t>The DSM-5 criteria to diagnose ASD as follows:</a:t>
            </a:r>
            <a:endParaRPr lang="en-US" dirty="0" smtClean="0"/>
          </a:p>
          <a:p>
            <a:pPr marL="0" indent="0">
              <a:buFont typeface="Arial" panose="020B0604020202020204" pitchFamily="34" charset="0"/>
              <a:buNone/>
            </a:pPr>
            <a:r>
              <a:rPr lang="en-US" b="1" dirty="0" smtClean="0"/>
              <a:t>Persistent deficits in social communication and social interaction across multiple contexts</a:t>
            </a:r>
            <a:r>
              <a:rPr lang="en-US" dirty="0" smtClean="0"/>
              <a:t>, as manifested by the following, currently or by history (examples are illustrative, not exhaustive; see text):</a:t>
            </a:r>
          </a:p>
          <a:p>
            <a:pPr marL="171450" indent="-171450">
              <a:buFont typeface="Arial" panose="020B0604020202020204" pitchFamily="34" charset="0"/>
              <a:buChar char="•"/>
            </a:pPr>
            <a:r>
              <a:rPr lang="en-US" dirty="0" smtClean="0"/>
              <a:t>Deficits in social-emotional reciprocity, ranging, for example, from abnormal social approach and failure of normal back-and-forth conversation; to reduced sharing of interests, emotions, or affect; to failure to initiate or respond to social interactions.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Deficits in nonverbal communicative behaviors used for social interaction, ranging, for example, from poorly integrated verbal and nonverbal communication; to abnormalities in eye contact and body language or deficits in understanding and use of gestures; to a total lack of facial expressions and nonverbal communication.</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Deficits in developing, maintaining, and understanding relationships, ranging, for example, from difficulties adjusting behavior to suit various social contexts; to difficulties in sharing imaginative play or in making friends; to absence of interest in peers.</a:t>
            </a:r>
          </a:p>
        </p:txBody>
      </p:sp>
      <p:sp>
        <p:nvSpPr>
          <p:cNvPr id="4" name="Slide Number Placeholder 3"/>
          <p:cNvSpPr>
            <a:spLocks noGrp="1"/>
          </p:cNvSpPr>
          <p:nvPr>
            <p:ph type="sldNum" sz="quarter" idx="10"/>
          </p:nvPr>
        </p:nvSpPr>
        <p:spPr/>
        <p:txBody>
          <a:bodyPr/>
          <a:lstStyle/>
          <a:p>
            <a:fld id="{96877374-F199-4A38-9C8E-E5EFEBC4EB79}" type="slidenum">
              <a:rPr lang="en-US" smtClean="0"/>
              <a:t>4</a:t>
            </a:fld>
            <a:endParaRPr lang="en-US"/>
          </a:p>
        </p:txBody>
      </p:sp>
    </p:spTree>
    <p:extLst>
      <p:ext uri="{BB962C8B-B14F-4D97-AF65-F5344CB8AC3E}">
        <p14:creationId xmlns:p14="http://schemas.microsoft.com/office/powerpoint/2010/main" val="3946754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Restricted, repetitive patterns of behavior, interests, or activities, as manifested by at least two of the following, currently or by history (examples are illustrative, not exhaustive; see text):</a:t>
            </a:r>
          </a:p>
          <a:p>
            <a:pPr marL="171450" indent="-171450">
              <a:buFont typeface="Arial" panose="020B0604020202020204" pitchFamily="34" charset="0"/>
              <a:buChar char="•"/>
            </a:pPr>
            <a:r>
              <a:rPr lang="en-US" dirty="0" smtClean="0"/>
              <a:t>Stereotyped or repetitive motor movements, use of objects, or speech (e.g., simple motor stereotypies, lining up toys or flipping objects, echolalia, idiosyncratic phrases).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Insistence on sameness, inflexible adherence to routines, or ritualized patterns of verbal or nonverbal behavior (e.g., extreme distress at small changes, difficulties with transitions, rigid thinking patterns, greeting rituals, need to take same route or eat same food every day).</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Highly restricted, fixated interests that are abnormal in intensity or focus (e.g., strong attachment to or preoccupation with unusual objects, excessively circumscribed or perseverative interests).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Hyper- or </a:t>
            </a:r>
            <a:r>
              <a:rPr lang="en-US" dirty="0" err="1" smtClean="0"/>
              <a:t>hyporeactivity</a:t>
            </a:r>
            <a:r>
              <a:rPr lang="en-US" dirty="0" smtClean="0"/>
              <a:t> to sensory input or unusual interest in sensory aspects of the environment (e.g., apparent indifference to pain/temperature, adverse response to specific sounds or textures, excessive smelling or touching of objects, visual fascination with lights or movement).</a:t>
            </a:r>
          </a:p>
        </p:txBody>
      </p:sp>
      <p:sp>
        <p:nvSpPr>
          <p:cNvPr id="4" name="Slide Number Placeholder 3"/>
          <p:cNvSpPr>
            <a:spLocks noGrp="1"/>
          </p:cNvSpPr>
          <p:nvPr>
            <p:ph type="sldNum" sz="quarter" idx="10"/>
          </p:nvPr>
        </p:nvSpPr>
        <p:spPr/>
        <p:txBody>
          <a:bodyPr/>
          <a:lstStyle/>
          <a:p>
            <a:fld id="{96877374-F199-4A38-9C8E-E5EFEBC4EB79}" type="slidenum">
              <a:rPr lang="en-US" smtClean="0"/>
              <a:t>5</a:t>
            </a:fld>
            <a:endParaRPr lang="en-US"/>
          </a:p>
        </p:txBody>
      </p:sp>
    </p:spTree>
    <p:extLst>
      <p:ext uri="{BB962C8B-B14F-4D97-AF65-F5344CB8AC3E}">
        <p14:creationId xmlns:p14="http://schemas.microsoft.com/office/powerpoint/2010/main" val="3323484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Symptoms must be present in the early developmental period (but may not become fully manifest until social demands exceed limited capacities, or may be masked by learned strategies in later life). </a:t>
            </a:r>
          </a:p>
          <a:p>
            <a:endParaRPr lang="en-US" dirty="0" smtClean="0"/>
          </a:p>
          <a:p>
            <a:pPr defTabSz="931774"/>
            <a:endParaRPr lang="en-US" dirty="0" smtClean="0"/>
          </a:p>
          <a:p>
            <a:endParaRPr lang="en-US" dirty="0"/>
          </a:p>
        </p:txBody>
      </p:sp>
      <p:sp>
        <p:nvSpPr>
          <p:cNvPr id="4" name="Slide Number Placeholder 3"/>
          <p:cNvSpPr>
            <a:spLocks noGrp="1"/>
          </p:cNvSpPr>
          <p:nvPr>
            <p:ph type="sldNum" sz="quarter" idx="10"/>
          </p:nvPr>
        </p:nvSpPr>
        <p:spPr/>
        <p:txBody>
          <a:bodyPr/>
          <a:lstStyle/>
          <a:p>
            <a:fld id="{96877374-F199-4A38-9C8E-E5EFEBC4EB79}" type="slidenum">
              <a:rPr lang="en-US" smtClean="0"/>
              <a:t>6</a:t>
            </a:fld>
            <a:endParaRPr lang="en-US"/>
          </a:p>
        </p:txBody>
      </p:sp>
    </p:spTree>
    <p:extLst>
      <p:ext uri="{BB962C8B-B14F-4D97-AF65-F5344CB8AC3E}">
        <p14:creationId xmlns:p14="http://schemas.microsoft.com/office/powerpoint/2010/main" val="3563261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Symptoms cause clinically significant impairment in social, occupational, or other important areas of current functioning.</a:t>
            </a:r>
          </a:p>
        </p:txBody>
      </p:sp>
      <p:sp>
        <p:nvSpPr>
          <p:cNvPr id="4" name="Slide Number Placeholder 3"/>
          <p:cNvSpPr>
            <a:spLocks noGrp="1"/>
          </p:cNvSpPr>
          <p:nvPr>
            <p:ph type="sldNum" sz="quarter" idx="10"/>
          </p:nvPr>
        </p:nvSpPr>
        <p:spPr/>
        <p:txBody>
          <a:bodyPr/>
          <a:lstStyle/>
          <a:p>
            <a:fld id="{96877374-F199-4A38-9C8E-E5EFEBC4EB79}" type="slidenum">
              <a:rPr lang="en-US" smtClean="0"/>
              <a:t>7</a:t>
            </a:fld>
            <a:endParaRPr lang="en-US"/>
          </a:p>
        </p:txBody>
      </p:sp>
    </p:spTree>
    <p:extLst>
      <p:ext uri="{BB962C8B-B14F-4D97-AF65-F5344CB8AC3E}">
        <p14:creationId xmlns:p14="http://schemas.microsoft.com/office/powerpoint/2010/main" val="2408254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disturbances are not better explained by intellectual disability (intellectual developmental disorder) or global developmental delay. Intellectual disability and autism spectrum disorder frequently co-occur; to make comorbid diagnoses of autism spectrum disorder and intellectual disability, social communication should be below that expected for general developmental level.</a:t>
            </a:r>
          </a:p>
          <a:p>
            <a:r>
              <a:rPr lang="en-US" dirty="0" smtClean="0"/>
              <a:t>pragmatic) communication disorder.</a:t>
            </a:r>
          </a:p>
        </p:txBody>
      </p:sp>
      <p:sp>
        <p:nvSpPr>
          <p:cNvPr id="4" name="Slide Number Placeholder 3"/>
          <p:cNvSpPr>
            <a:spLocks noGrp="1"/>
          </p:cNvSpPr>
          <p:nvPr>
            <p:ph type="sldNum" sz="quarter" idx="10"/>
          </p:nvPr>
        </p:nvSpPr>
        <p:spPr/>
        <p:txBody>
          <a:bodyPr/>
          <a:lstStyle/>
          <a:p>
            <a:fld id="{96877374-F199-4A38-9C8E-E5EFEBC4EB79}" type="slidenum">
              <a:rPr lang="en-US" smtClean="0"/>
              <a:t>8</a:t>
            </a:fld>
            <a:endParaRPr lang="en-US"/>
          </a:p>
        </p:txBody>
      </p:sp>
    </p:spTree>
    <p:extLst>
      <p:ext uri="{BB962C8B-B14F-4D97-AF65-F5344CB8AC3E}">
        <p14:creationId xmlns:p14="http://schemas.microsoft.com/office/powerpoint/2010/main" val="4208546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Associated with a known medical or genetic condition or environmental factor: </a:t>
            </a:r>
            <a:r>
              <a:rPr lang="en-US" b="0" dirty="0" smtClean="0"/>
              <a:t>such as fragile X syndrome or tuberous sclerosis</a:t>
            </a:r>
          </a:p>
          <a:p>
            <a:endParaRPr lang="en-US" b="1" dirty="0" smtClean="0"/>
          </a:p>
          <a:p>
            <a:r>
              <a:rPr lang="en-US" b="1" dirty="0" smtClean="0"/>
              <a:t>Associated with another neurodevelopmental, mental, or behavioral disorder: </a:t>
            </a:r>
            <a:r>
              <a:rPr lang="en-US" b="0" dirty="0" smtClean="0"/>
              <a:t>such as ADHD, anxiety, depression, Tourette’s</a:t>
            </a:r>
            <a:endParaRPr lang="en-US" dirty="0"/>
          </a:p>
        </p:txBody>
      </p:sp>
      <p:sp>
        <p:nvSpPr>
          <p:cNvPr id="4" name="Slide Number Placeholder 3"/>
          <p:cNvSpPr>
            <a:spLocks noGrp="1"/>
          </p:cNvSpPr>
          <p:nvPr>
            <p:ph type="sldNum" sz="quarter" idx="10"/>
          </p:nvPr>
        </p:nvSpPr>
        <p:spPr/>
        <p:txBody>
          <a:bodyPr/>
          <a:lstStyle/>
          <a:p>
            <a:fld id="{96877374-F199-4A38-9C8E-E5EFEBC4EB79}" type="slidenum">
              <a:rPr lang="en-US" smtClean="0"/>
              <a:t>9</a:t>
            </a:fld>
            <a:endParaRPr lang="en-US"/>
          </a:p>
        </p:txBody>
      </p:sp>
    </p:spTree>
    <p:extLst>
      <p:ext uri="{BB962C8B-B14F-4D97-AF65-F5344CB8AC3E}">
        <p14:creationId xmlns:p14="http://schemas.microsoft.com/office/powerpoint/2010/main" val="219913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5/31/2018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8.xml"/><Relationship Id="rId1" Type="http://schemas.openxmlformats.org/officeDocument/2006/relationships/video" Target="https://www.youtube.com/embed/7JdCY-cdgkI" TargetMode="Externa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0516" y="2514600"/>
            <a:ext cx="10335125" cy="2262781"/>
          </a:xfrm>
        </p:spPr>
        <p:txBody>
          <a:bodyPr>
            <a:normAutofit/>
          </a:bodyPr>
          <a:lstStyle/>
          <a:p>
            <a:r>
              <a:rPr lang="en-US" sz="4800" dirty="0" smtClean="0">
                <a:solidFill>
                  <a:srgbClr val="FF0000"/>
                </a:solidFill>
              </a:rPr>
              <a:t>O</a:t>
            </a:r>
            <a:r>
              <a:rPr lang="en-US" sz="4800" dirty="0" smtClean="0">
                <a:solidFill>
                  <a:schemeClr val="bg2">
                    <a:lumMod val="50000"/>
                  </a:schemeClr>
                </a:solidFill>
              </a:rPr>
              <a:t>N</a:t>
            </a:r>
            <a:r>
              <a:rPr lang="en-US" sz="4800" dirty="0">
                <a:solidFill>
                  <a:schemeClr val="accent6">
                    <a:lumMod val="50000"/>
                  </a:schemeClr>
                </a:solidFill>
              </a:rPr>
              <a:t>E</a:t>
            </a:r>
            <a:r>
              <a:rPr lang="en-US" sz="4800" dirty="0" smtClean="0">
                <a:solidFill>
                  <a:srgbClr val="FFFF00"/>
                </a:solidFill>
              </a:rPr>
              <a:t> </a:t>
            </a:r>
            <a:r>
              <a:rPr lang="en-US" sz="7200" dirty="0" smtClean="0">
                <a:solidFill>
                  <a:schemeClr val="accent4">
                    <a:lumMod val="60000"/>
                    <a:lumOff val="40000"/>
                  </a:schemeClr>
                </a:solidFill>
              </a:rPr>
              <a:t>S</a:t>
            </a:r>
            <a:r>
              <a:rPr lang="en-US" sz="7200" dirty="0" smtClean="0">
                <a:solidFill>
                  <a:schemeClr val="tx1">
                    <a:lumMod val="75000"/>
                    <a:lumOff val="25000"/>
                  </a:schemeClr>
                </a:solidFill>
              </a:rPr>
              <a:t>I</a:t>
            </a:r>
            <a:r>
              <a:rPr lang="en-US" sz="7200" dirty="0" smtClean="0">
                <a:solidFill>
                  <a:srgbClr val="FF0000"/>
                </a:solidFill>
              </a:rPr>
              <a:t>Z</a:t>
            </a:r>
            <a:r>
              <a:rPr lang="en-US" sz="7200" dirty="0" smtClean="0">
                <a:solidFill>
                  <a:srgbClr val="FFC000"/>
                </a:solidFill>
              </a:rPr>
              <a:t>E</a:t>
            </a:r>
            <a:r>
              <a:rPr lang="en-US" sz="4800" dirty="0" smtClean="0">
                <a:solidFill>
                  <a:srgbClr val="FFC000"/>
                </a:solidFill>
              </a:rPr>
              <a:t> </a:t>
            </a:r>
            <a:r>
              <a:rPr lang="en-US" dirty="0" smtClean="0">
                <a:solidFill>
                  <a:schemeClr val="accent4">
                    <a:lumMod val="75000"/>
                  </a:schemeClr>
                </a:solidFill>
              </a:rPr>
              <a:t>D</a:t>
            </a:r>
            <a:r>
              <a:rPr lang="en-US" dirty="0" smtClean="0">
                <a:solidFill>
                  <a:srgbClr val="0070C0"/>
                </a:solidFill>
              </a:rPr>
              <a:t>O</a:t>
            </a:r>
            <a:r>
              <a:rPr lang="en-US" dirty="0" smtClean="0">
                <a:solidFill>
                  <a:srgbClr val="FFC000"/>
                </a:solidFill>
              </a:rPr>
              <a:t>E</a:t>
            </a:r>
            <a:r>
              <a:rPr lang="en-US" dirty="0" smtClean="0">
                <a:solidFill>
                  <a:schemeClr val="accent2"/>
                </a:solidFill>
              </a:rPr>
              <a:t>S</a:t>
            </a:r>
            <a:r>
              <a:rPr lang="en-US" sz="4800" dirty="0" smtClean="0">
                <a:solidFill>
                  <a:schemeClr val="accent2"/>
                </a:solidFill>
              </a:rPr>
              <a:t> </a:t>
            </a:r>
            <a:r>
              <a:rPr lang="en-US" sz="8800" dirty="0" smtClean="0">
                <a:solidFill>
                  <a:schemeClr val="bg1">
                    <a:lumMod val="50000"/>
                  </a:schemeClr>
                </a:solidFill>
              </a:rPr>
              <a:t>N</a:t>
            </a:r>
            <a:r>
              <a:rPr lang="en-US" sz="8800" dirty="0" smtClean="0">
                <a:solidFill>
                  <a:schemeClr val="bg2">
                    <a:lumMod val="75000"/>
                  </a:schemeClr>
                </a:solidFill>
              </a:rPr>
              <a:t>O</a:t>
            </a:r>
            <a:r>
              <a:rPr lang="en-US" sz="8800" dirty="0" smtClean="0">
                <a:solidFill>
                  <a:schemeClr val="accent6">
                    <a:lumMod val="75000"/>
                  </a:schemeClr>
                </a:solidFill>
              </a:rPr>
              <a:t>T</a:t>
            </a:r>
            <a:r>
              <a:rPr lang="en-US" sz="4800" dirty="0" smtClean="0">
                <a:solidFill>
                  <a:schemeClr val="accent6">
                    <a:lumMod val="75000"/>
                  </a:schemeClr>
                </a:solidFill>
              </a:rPr>
              <a:t> </a:t>
            </a:r>
            <a:r>
              <a:rPr lang="en-US" sz="6000" dirty="0" smtClean="0">
                <a:solidFill>
                  <a:schemeClr val="bg2">
                    <a:lumMod val="50000"/>
                  </a:schemeClr>
                </a:solidFill>
              </a:rPr>
              <a:t>F</a:t>
            </a:r>
            <a:r>
              <a:rPr lang="en-US" sz="6000" dirty="0" smtClean="0">
                <a:solidFill>
                  <a:schemeClr val="accent6">
                    <a:lumMod val="75000"/>
                  </a:schemeClr>
                </a:solidFill>
              </a:rPr>
              <a:t>I</a:t>
            </a:r>
            <a:r>
              <a:rPr lang="en-US" sz="6000" dirty="0" smtClean="0">
                <a:solidFill>
                  <a:srgbClr val="002060"/>
                </a:solidFill>
              </a:rPr>
              <a:t>T</a:t>
            </a:r>
            <a:r>
              <a:rPr lang="en-US" sz="4800" dirty="0" smtClean="0">
                <a:solidFill>
                  <a:srgbClr val="C00000"/>
                </a:solidFill>
              </a:rPr>
              <a:t> </a:t>
            </a:r>
            <a:r>
              <a:rPr lang="en-US" sz="4000" dirty="0" smtClean="0">
                <a:solidFill>
                  <a:srgbClr val="0070C0"/>
                </a:solidFill>
              </a:rPr>
              <a:t>A</a:t>
            </a:r>
            <a:r>
              <a:rPr lang="en-US" sz="4000" dirty="0" smtClean="0">
                <a:solidFill>
                  <a:schemeClr val="accent4">
                    <a:lumMod val="75000"/>
                  </a:schemeClr>
                </a:solidFill>
              </a:rPr>
              <a:t>L</a:t>
            </a:r>
            <a:r>
              <a:rPr lang="en-US" sz="4000" dirty="0" smtClean="0">
                <a:solidFill>
                  <a:schemeClr val="bg2">
                    <a:lumMod val="50000"/>
                  </a:schemeClr>
                </a:solidFill>
              </a:rPr>
              <a:t>L</a:t>
            </a:r>
            <a:endParaRPr lang="en-US" sz="4000" dirty="0">
              <a:solidFill>
                <a:srgbClr val="FF0000"/>
              </a:solidFill>
            </a:endParaRPr>
          </a:p>
        </p:txBody>
      </p:sp>
      <p:sp>
        <p:nvSpPr>
          <p:cNvPr id="3" name="Subtitle 2"/>
          <p:cNvSpPr>
            <a:spLocks noGrp="1"/>
          </p:cNvSpPr>
          <p:nvPr>
            <p:ph type="subTitle" idx="1"/>
          </p:nvPr>
        </p:nvSpPr>
        <p:spPr>
          <a:xfrm>
            <a:off x="1720516" y="4777380"/>
            <a:ext cx="10090484" cy="541380"/>
          </a:xfrm>
        </p:spPr>
        <p:txBody>
          <a:bodyPr>
            <a:normAutofit fontScale="92500"/>
          </a:bodyPr>
          <a:lstStyle/>
          <a:p>
            <a:r>
              <a:rPr lang="en-US" b="1" dirty="0" smtClean="0"/>
              <a:t>IMPROVING THE PATIENT CARE EXPERIENCE FOR CHILDREN WITH AUTISM SPECTRUM DISORDER</a:t>
            </a:r>
            <a:endParaRPr lang="en-US" b="1" dirty="0"/>
          </a:p>
        </p:txBody>
      </p:sp>
    </p:spTree>
    <p:extLst>
      <p:ext uri="{BB962C8B-B14F-4D97-AF65-F5344CB8AC3E}">
        <p14:creationId xmlns:p14="http://schemas.microsoft.com/office/powerpoint/2010/main" val="1761547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The Surgical Journey</a:t>
            </a:r>
            <a:endParaRPr lang="en-US" sz="48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245607" y="2024376"/>
            <a:ext cx="5606322" cy="4154685"/>
          </a:xfrm>
        </p:spPr>
      </p:pic>
    </p:spTree>
    <p:extLst>
      <p:ext uri="{BB962C8B-B14F-4D97-AF65-F5344CB8AC3E}">
        <p14:creationId xmlns:p14="http://schemas.microsoft.com/office/powerpoint/2010/main" val="2196967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Cognitive Cycle</a:t>
            </a:r>
            <a:endParaRPr lang="en-US" sz="4800"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623248833"/>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33875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Let’s be more flexible</a:t>
            </a:r>
            <a:endParaRPr lang="en-US" sz="4800" dirty="0"/>
          </a:p>
        </p:txBody>
      </p:sp>
      <p:sp>
        <p:nvSpPr>
          <p:cNvPr id="3" name="Content Placeholder 2"/>
          <p:cNvSpPr>
            <a:spLocks noGrp="1"/>
          </p:cNvSpPr>
          <p:nvPr>
            <p:ph idx="1"/>
          </p:nvPr>
        </p:nvSpPr>
        <p:spPr/>
        <p:txBody>
          <a:bodyPr/>
          <a:lstStyle/>
          <a:p>
            <a:r>
              <a:rPr lang="en-US" dirty="0" smtClean="0"/>
              <a:t>A parent pre-operative survey</a:t>
            </a:r>
            <a:endParaRPr lang="en-US" dirty="0"/>
          </a:p>
        </p:txBody>
      </p:sp>
    </p:spTree>
    <p:extLst>
      <p:ext uri="{BB962C8B-B14F-4D97-AF65-F5344CB8AC3E}">
        <p14:creationId xmlns:p14="http://schemas.microsoft.com/office/powerpoint/2010/main" val="6115291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Let’s be more flexible</a:t>
            </a:r>
            <a:endParaRPr lang="en-US" sz="4800" dirty="0"/>
          </a:p>
        </p:txBody>
      </p:sp>
      <p:sp>
        <p:nvSpPr>
          <p:cNvPr id="3" name="Content Placeholder 2"/>
          <p:cNvSpPr>
            <a:spLocks noGrp="1"/>
          </p:cNvSpPr>
          <p:nvPr>
            <p:ph idx="1"/>
          </p:nvPr>
        </p:nvSpPr>
        <p:spPr/>
        <p:txBody>
          <a:bodyPr/>
          <a:lstStyle/>
          <a:p>
            <a:r>
              <a:rPr lang="en-US" dirty="0" smtClean="0"/>
              <a:t>Parents in the OR and PACU</a:t>
            </a:r>
            <a:endParaRPr lang="en-US" dirty="0"/>
          </a:p>
        </p:txBody>
      </p:sp>
    </p:spTree>
    <p:extLst>
      <p:ext uri="{BB962C8B-B14F-4D97-AF65-F5344CB8AC3E}">
        <p14:creationId xmlns:p14="http://schemas.microsoft.com/office/powerpoint/2010/main" val="1125110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Let’s communicate better</a:t>
            </a:r>
            <a:endParaRPr lang="en-US" sz="4800" dirty="0"/>
          </a:p>
        </p:txBody>
      </p:sp>
      <p:sp>
        <p:nvSpPr>
          <p:cNvPr id="3" name="Content Placeholder 2"/>
          <p:cNvSpPr>
            <a:spLocks noGrp="1"/>
          </p:cNvSpPr>
          <p:nvPr>
            <p:ph idx="1"/>
          </p:nvPr>
        </p:nvSpPr>
        <p:spPr/>
        <p:txBody>
          <a:bodyPr/>
          <a:lstStyle/>
          <a:p>
            <a:r>
              <a:rPr lang="en-US" dirty="0" smtClean="0"/>
              <a:t>The visual journey</a:t>
            </a:r>
            <a:endParaRPr lang="en-US" dirty="0"/>
          </a:p>
        </p:txBody>
      </p:sp>
    </p:spTree>
    <p:extLst>
      <p:ext uri="{BB962C8B-B14F-4D97-AF65-F5344CB8AC3E}">
        <p14:creationId xmlns:p14="http://schemas.microsoft.com/office/powerpoint/2010/main" val="879606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Anesthesia solution</a:t>
            </a:r>
            <a:endParaRPr lang="en-US" sz="4800" dirty="0"/>
          </a:p>
        </p:txBody>
      </p:sp>
      <p:sp>
        <p:nvSpPr>
          <p:cNvPr id="3" name="Content Placeholder 2"/>
          <p:cNvSpPr>
            <a:spLocks noGrp="1"/>
          </p:cNvSpPr>
          <p:nvPr>
            <p:ph idx="1"/>
          </p:nvPr>
        </p:nvSpPr>
        <p:spPr/>
        <p:txBody>
          <a:bodyPr/>
          <a:lstStyle/>
          <a:p>
            <a:r>
              <a:rPr lang="en-US" dirty="0" smtClean="0"/>
              <a:t>Dexmedetomidine</a:t>
            </a:r>
            <a:endParaRPr lang="en-US" dirty="0"/>
          </a:p>
        </p:txBody>
      </p:sp>
    </p:spTree>
    <p:extLst>
      <p:ext uri="{BB962C8B-B14F-4D97-AF65-F5344CB8AC3E}">
        <p14:creationId xmlns:p14="http://schemas.microsoft.com/office/powerpoint/2010/main" val="26520886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Child Life</a:t>
            </a:r>
            <a:endParaRPr lang="en-US" sz="4800" dirty="0"/>
          </a:p>
        </p:txBody>
      </p:sp>
      <p:sp>
        <p:nvSpPr>
          <p:cNvPr id="3" name="Content Placeholder 2"/>
          <p:cNvSpPr>
            <a:spLocks noGrp="1"/>
          </p:cNvSpPr>
          <p:nvPr>
            <p:ph idx="1"/>
          </p:nvPr>
        </p:nvSpPr>
        <p:spPr/>
        <p:txBody>
          <a:bodyPr/>
          <a:lstStyle/>
          <a:p>
            <a:r>
              <a:rPr lang="en-US" dirty="0" smtClean="0"/>
              <a:t>Pre-operatively</a:t>
            </a:r>
          </a:p>
          <a:p>
            <a:r>
              <a:rPr lang="en-US" dirty="0" smtClean="0"/>
              <a:t>Intraoperatively</a:t>
            </a:r>
          </a:p>
          <a:p>
            <a:r>
              <a:rPr lang="en-US" dirty="0" smtClean="0"/>
              <a:t>Coping clinic</a:t>
            </a:r>
            <a:endParaRPr lang="en-US" dirty="0"/>
          </a:p>
        </p:txBody>
      </p:sp>
    </p:spTree>
    <p:extLst>
      <p:ext uri="{BB962C8B-B14F-4D97-AF65-F5344CB8AC3E}">
        <p14:creationId xmlns:p14="http://schemas.microsoft.com/office/powerpoint/2010/main" val="1316592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Distractions</a:t>
            </a:r>
            <a:endParaRPr lang="en-US" sz="4800" dirty="0"/>
          </a:p>
        </p:txBody>
      </p:sp>
      <p:sp>
        <p:nvSpPr>
          <p:cNvPr id="3" name="Content Placeholder 2"/>
          <p:cNvSpPr>
            <a:spLocks noGrp="1"/>
          </p:cNvSpPr>
          <p:nvPr>
            <p:ph idx="1"/>
          </p:nvPr>
        </p:nvSpPr>
        <p:spPr/>
        <p:txBody>
          <a:bodyPr/>
          <a:lstStyle/>
          <a:p>
            <a:r>
              <a:rPr lang="en-US" dirty="0" err="1" smtClean="0"/>
              <a:t>Snoozelen</a:t>
            </a:r>
            <a:endParaRPr lang="en-US" dirty="0" smtClean="0"/>
          </a:p>
          <a:p>
            <a:r>
              <a:rPr lang="en-US" dirty="0" smtClean="0"/>
              <a:t>I-pads</a:t>
            </a:r>
            <a:r>
              <a:rPr lang="en-US" dirty="0" smtClean="0"/>
              <a:t> </a:t>
            </a:r>
            <a:endParaRPr lang="en-US" dirty="0"/>
          </a:p>
        </p:txBody>
      </p:sp>
    </p:spTree>
    <p:extLst>
      <p:ext uri="{BB962C8B-B14F-4D97-AF65-F5344CB8AC3E}">
        <p14:creationId xmlns:p14="http://schemas.microsoft.com/office/powerpoint/2010/main" val="30619678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PEAD scale</a:t>
            </a:r>
            <a:endParaRPr lang="en-US" sz="4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5954149"/>
              </p:ext>
            </p:extLst>
          </p:nvPr>
        </p:nvGraphicFramePr>
        <p:xfrm>
          <a:off x="1547445" y="1776660"/>
          <a:ext cx="8712370" cy="3903170"/>
        </p:xfrm>
        <a:graphic>
          <a:graphicData uri="http://schemas.openxmlformats.org/drawingml/2006/table">
            <a:tbl>
              <a:tblPr firstRow="1" firstCol="1" bandRow="1">
                <a:tableStyleId>{5C22544A-7EE6-4342-B048-85BDC9FD1C3A}</a:tableStyleId>
              </a:tblPr>
              <a:tblGrid>
                <a:gridCol w="3112644"/>
                <a:gridCol w="1104527"/>
                <a:gridCol w="1107055"/>
                <a:gridCol w="1107055"/>
                <a:gridCol w="1108319"/>
                <a:gridCol w="1172770"/>
              </a:tblGrid>
              <a:tr h="755197">
                <a:tc>
                  <a:txBody>
                    <a:bodyPr/>
                    <a:lstStyle/>
                    <a:p>
                      <a:pPr marL="0" marR="0" algn="l">
                        <a:lnSpc>
                          <a:spcPct val="107000"/>
                        </a:lnSpc>
                        <a:spcBef>
                          <a:spcPts val="0"/>
                        </a:spcBef>
                        <a:spcAft>
                          <a:spcPts val="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Not at all</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Just a little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Quite a bit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Very Much</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Extremely</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5197">
                <a:tc>
                  <a:txBody>
                    <a:bodyPr/>
                    <a:lstStyle/>
                    <a:p>
                      <a:pPr marL="0" marR="0" algn="r">
                        <a:lnSpc>
                          <a:spcPct val="107000"/>
                        </a:lnSpc>
                        <a:spcBef>
                          <a:spcPts val="0"/>
                        </a:spcBef>
                        <a:spcAft>
                          <a:spcPts val="0"/>
                        </a:spcAft>
                      </a:pPr>
                      <a:r>
                        <a:rPr lang="en-US" sz="1400" dirty="0" smtClean="0">
                          <a:effectLst/>
                        </a:rPr>
                        <a:t>Makes eye </a:t>
                      </a:r>
                      <a:r>
                        <a:rPr lang="en-US" sz="1400" dirty="0">
                          <a:effectLst/>
                        </a:rPr>
                        <a:t>contact with caregiver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3</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2</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1</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98194">
                <a:tc>
                  <a:txBody>
                    <a:bodyPr/>
                    <a:lstStyle/>
                    <a:p>
                      <a:pPr marL="0" marR="0" algn="r">
                        <a:lnSpc>
                          <a:spcPct val="107000"/>
                        </a:lnSpc>
                        <a:spcBef>
                          <a:spcPts val="0"/>
                        </a:spcBef>
                        <a:spcAft>
                          <a:spcPts val="0"/>
                        </a:spcAft>
                      </a:pPr>
                      <a:r>
                        <a:rPr lang="en-US" sz="1400" dirty="0">
                          <a:effectLst/>
                        </a:rPr>
                        <a:t>Actions are </a:t>
                      </a:r>
                      <a:r>
                        <a:rPr lang="en-US" sz="1400" dirty="0" smtClean="0">
                          <a:effectLst/>
                        </a:rPr>
                        <a:t>purposeful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4</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3</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2</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1</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98194">
                <a:tc>
                  <a:txBody>
                    <a:bodyPr/>
                    <a:lstStyle/>
                    <a:p>
                      <a:pPr marL="0" marR="0" algn="r">
                        <a:lnSpc>
                          <a:spcPct val="107000"/>
                        </a:lnSpc>
                        <a:spcBef>
                          <a:spcPts val="0"/>
                        </a:spcBef>
                        <a:spcAft>
                          <a:spcPts val="0"/>
                        </a:spcAft>
                      </a:pPr>
                      <a:r>
                        <a:rPr lang="en-US" sz="1400">
                          <a:effectLst/>
                        </a:rPr>
                        <a:t>Aware of surroundings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4</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3</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2</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98194">
                <a:tc>
                  <a:txBody>
                    <a:bodyPr/>
                    <a:lstStyle/>
                    <a:p>
                      <a:pPr marL="0" marR="0" algn="r">
                        <a:lnSpc>
                          <a:spcPct val="107000"/>
                        </a:lnSpc>
                        <a:spcBef>
                          <a:spcPts val="0"/>
                        </a:spcBef>
                        <a:spcAft>
                          <a:spcPts val="0"/>
                        </a:spcAft>
                      </a:pPr>
                      <a:r>
                        <a:rPr lang="en-US" sz="1400">
                          <a:effectLst/>
                        </a:rPr>
                        <a:t>Restless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2</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3</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4</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98194">
                <a:tc>
                  <a:txBody>
                    <a:bodyPr/>
                    <a:lstStyle/>
                    <a:p>
                      <a:pPr marL="0" marR="0" algn="r">
                        <a:lnSpc>
                          <a:spcPct val="107000"/>
                        </a:lnSpc>
                        <a:spcBef>
                          <a:spcPts val="0"/>
                        </a:spcBef>
                        <a:spcAft>
                          <a:spcPts val="0"/>
                        </a:spcAft>
                      </a:pPr>
                      <a:r>
                        <a:rPr lang="en-US" sz="1400" dirty="0">
                          <a:effectLst/>
                        </a:rPr>
                        <a:t>Inconsolable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2</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3</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4</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6928797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References</a:t>
            </a:r>
            <a:endParaRPr lang="en-US" sz="4800" dirty="0"/>
          </a:p>
        </p:txBody>
      </p:sp>
      <p:sp>
        <p:nvSpPr>
          <p:cNvPr id="3" name="Content Placeholder 2"/>
          <p:cNvSpPr>
            <a:spLocks noGrp="1"/>
          </p:cNvSpPr>
          <p:nvPr>
            <p:ph idx="1"/>
          </p:nvPr>
        </p:nvSpPr>
        <p:spPr/>
        <p:txBody>
          <a:bodyPr/>
          <a:lstStyle/>
          <a:p>
            <a:r>
              <a:rPr lang="en-US" dirty="0" smtClean="0"/>
              <a:t>Experiences of Dental Care and Dental Anxiety in Adults with Autism Spectrum Disorder (2014) by My </a:t>
            </a:r>
            <a:r>
              <a:rPr lang="en-US" dirty="0" err="1" smtClean="0"/>
              <a:t>Blomqvist</a:t>
            </a:r>
            <a:r>
              <a:rPr lang="en-US" dirty="0" smtClean="0"/>
              <a:t>, Goran </a:t>
            </a:r>
            <a:r>
              <a:rPr lang="en-US" dirty="0" err="1" smtClean="0"/>
              <a:t>Dahllof</a:t>
            </a:r>
            <a:r>
              <a:rPr lang="en-US" dirty="0" smtClean="0"/>
              <a:t> and Susanne </a:t>
            </a:r>
            <a:r>
              <a:rPr lang="en-US" dirty="0" err="1" smtClean="0"/>
              <a:t>Bejerot</a:t>
            </a:r>
            <a:endParaRPr lang="en-US" dirty="0"/>
          </a:p>
        </p:txBody>
      </p:sp>
    </p:spTree>
    <p:extLst>
      <p:ext uri="{BB962C8B-B14F-4D97-AF65-F5344CB8AC3E}">
        <p14:creationId xmlns:p14="http://schemas.microsoft.com/office/powerpoint/2010/main" val="1148777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 </a:t>
            </a:r>
          </a:p>
          <a:p>
            <a:endParaRPr lang="en-US" dirty="0"/>
          </a:p>
        </p:txBody>
      </p:sp>
      <p:pic>
        <p:nvPicPr>
          <p:cNvPr id="2" name="7JdCY-cdgkI"/>
          <p:cNvPicPr>
            <a:picLocks noRot="1" noChangeAspect="1"/>
          </p:cNvPicPr>
          <p:nvPr>
            <a:videoFile r:link="rId1"/>
          </p:nvPr>
        </p:nvPicPr>
        <p:blipFill>
          <a:blip r:embed="rId4"/>
          <a:stretch>
            <a:fillRect/>
          </a:stretch>
        </p:blipFill>
        <p:spPr>
          <a:xfrm>
            <a:off x="3810000" y="2143125"/>
            <a:ext cx="4572000" cy="2571750"/>
          </a:xfrm>
          <a:prstGeom prst="rect">
            <a:avLst/>
          </a:prstGeom>
        </p:spPr>
      </p:pic>
    </p:spTree>
    <p:extLst>
      <p:ext uri="{BB962C8B-B14F-4D97-AF65-F5344CB8AC3E}">
        <p14:creationId xmlns:p14="http://schemas.microsoft.com/office/powerpoint/2010/main" val="975737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556382"/>
          </a:xfrm>
        </p:spPr>
        <p:txBody>
          <a:bodyPr>
            <a:normAutofit fontScale="90000"/>
          </a:bodyPr>
          <a:lstStyle/>
          <a:p>
            <a:pPr algn="ctr"/>
            <a:r>
              <a:rPr lang="en-US" sz="5400" dirty="0"/>
              <a:t>D</a:t>
            </a:r>
            <a:r>
              <a:rPr lang="en-US" sz="5400" dirty="0" smtClean="0"/>
              <a:t>ental Procedures:</a:t>
            </a:r>
            <a:br>
              <a:rPr lang="en-US" sz="5400" dirty="0" smtClean="0"/>
            </a:br>
            <a:r>
              <a:rPr lang="en-US" sz="5400" dirty="0" smtClean="0"/>
              <a:t>they weren’t going great!</a:t>
            </a:r>
            <a:endParaRPr lang="en-US" sz="5400" dirty="0"/>
          </a:p>
        </p:txBody>
      </p:sp>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078860" y="2339730"/>
            <a:ext cx="5939815" cy="4224345"/>
          </a:xfrm>
        </p:spPr>
      </p:pic>
    </p:spTree>
    <p:extLst>
      <p:ext uri="{BB962C8B-B14F-4D97-AF65-F5344CB8AC3E}">
        <p14:creationId xmlns:p14="http://schemas.microsoft.com/office/powerpoint/2010/main" val="4134325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4040" y="446088"/>
            <a:ext cx="9890760" cy="976312"/>
          </a:xfrm>
        </p:spPr>
        <p:txBody>
          <a:bodyPr>
            <a:normAutofit/>
          </a:bodyPr>
          <a:lstStyle/>
          <a:p>
            <a:pPr algn="ctr"/>
            <a:r>
              <a:rPr lang="en-US" sz="5400" dirty="0" smtClean="0"/>
              <a:t>DSM-5 Diagnostic Criteria</a:t>
            </a:r>
            <a:endParaRPr lang="en-US" sz="5400" dirty="0"/>
          </a:p>
        </p:txBody>
      </p:sp>
      <p:sp>
        <p:nvSpPr>
          <p:cNvPr id="4" name="Text Placeholder 3"/>
          <p:cNvSpPr>
            <a:spLocks noGrp="1"/>
          </p:cNvSpPr>
          <p:nvPr>
            <p:ph type="body" sz="half" idx="2"/>
          </p:nvPr>
        </p:nvSpPr>
        <p:spPr>
          <a:xfrm>
            <a:off x="1844040" y="1598613"/>
            <a:ext cx="9753600" cy="4223067"/>
          </a:xfrm>
        </p:spPr>
        <p:txBody>
          <a:bodyPr>
            <a:normAutofit/>
          </a:bodyPr>
          <a:lstStyle/>
          <a:p>
            <a:r>
              <a:rPr lang="en-US" sz="5400" dirty="0" smtClean="0"/>
              <a:t>Persistent deficits in social communication and social interaction across multiple contexts.</a:t>
            </a:r>
            <a:endParaRPr lang="en-US" sz="5400" dirty="0"/>
          </a:p>
        </p:txBody>
      </p:sp>
    </p:spTree>
    <p:extLst>
      <p:ext uri="{BB962C8B-B14F-4D97-AF65-F5344CB8AC3E}">
        <p14:creationId xmlns:p14="http://schemas.microsoft.com/office/powerpoint/2010/main" val="315077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4040" y="446088"/>
            <a:ext cx="9890760" cy="976312"/>
          </a:xfrm>
        </p:spPr>
        <p:txBody>
          <a:bodyPr>
            <a:normAutofit/>
          </a:bodyPr>
          <a:lstStyle/>
          <a:p>
            <a:pPr algn="ctr"/>
            <a:r>
              <a:rPr lang="en-US" sz="5400" dirty="0" smtClean="0"/>
              <a:t>DSM-5 Diagnostic Criteria</a:t>
            </a:r>
            <a:endParaRPr lang="en-US" sz="5400" dirty="0"/>
          </a:p>
        </p:txBody>
      </p:sp>
      <p:sp>
        <p:nvSpPr>
          <p:cNvPr id="4" name="Text Placeholder 3"/>
          <p:cNvSpPr>
            <a:spLocks noGrp="1"/>
          </p:cNvSpPr>
          <p:nvPr>
            <p:ph type="body" sz="half" idx="2"/>
          </p:nvPr>
        </p:nvSpPr>
        <p:spPr>
          <a:xfrm>
            <a:off x="1844040" y="1598613"/>
            <a:ext cx="9753600" cy="4223067"/>
          </a:xfrm>
        </p:spPr>
        <p:txBody>
          <a:bodyPr>
            <a:normAutofit/>
          </a:bodyPr>
          <a:lstStyle/>
          <a:p>
            <a:r>
              <a:rPr lang="en-US" sz="5400" dirty="0"/>
              <a:t>Restricted, repetitive patterns of behavior, interest, or activities.</a:t>
            </a:r>
          </a:p>
          <a:p>
            <a:endParaRPr lang="en-US" sz="5400" dirty="0"/>
          </a:p>
        </p:txBody>
      </p:sp>
    </p:spTree>
    <p:extLst>
      <p:ext uri="{BB962C8B-B14F-4D97-AF65-F5344CB8AC3E}">
        <p14:creationId xmlns:p14="http://schemas.microsoft.com/office/powerpoint/2010/main" val="704439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4040" y="446088"/>
            <a:ext cx="9890760" cy="976312"/>
          </a:xfrm>
        </p:spPr>
        <p:txBody>
          <a:bodyPr>
            <a:normAutofit/>
          </a:bodyPr>
          <a:lstStyle/>
          <a:p>
            <a:pPr algn="ctr"/>
            <a:r>
              <a:rPr lang="en-US" sz="5400" dirty="0" smtClean="0"/>
              <a:t>DSM-5 Diagnostic Criteria</a:t>
            </a:r>
            <a:endParaRPr lang="en-US" sz="5400" dirty="0"/>
          </a:p>
        </p:txBody>
      </p:sp>
      <p:sp>
        <p:nvSpPr>
          <p:cNvPr id="4" name="Text Placeholder 3"/>
          <p:cNvSpPr>
            <a:spLocks noGrp="1"/>
          </p:cNvSpPr>
          <p:nvPr>
            <p:ph type="body" sz="half" idx="2"/>
          </p:nvPr>
        </p:nvSpPr>
        <p:spPr>
          <a:xfrm>
            <a:off x="1844040" y="1598613"/>
            <a:ext cx="9753600" cy="4223067"/>
          </a:xfrm>
        </p:spPr>
        <p:txBody>
          <a:bodyPr>
            <a:normAutofit/>
          </a:bodyPr>
          <a:lstStyle/>
          <a:p>
            <a:r>
              <a:rPr lang="en-US" sz="5400" dirty="0"/>
              <a:t>Symptoms must be present in the early developmental period.</a:t>
            </a:r>
          </a:p>
          <a:p>
            <a:endParaRPr lang="en-US" sz="5400" dirty="0"/>
          </a:p>
        </p:txBody>
      </p:sp>
    </p:spTree>
    <p:extLst>
      <p:ext uri="{BB962C8B-B14F-4D97-AF65-F5344CB8AC3E}">
        <p14:creationId xmlns:p14="http://schemas.microsoft.com/office/powerpoint/2010/main" val="337681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4040" y="446088"/>
            <a:ext cx="9890760" cy="976312"/>
          </a:xfrm>
        </p:spPr>
        <p:txBody>
          <a:bodyPr>
            <a:normAutofit/>
          </a:bodyPr>
          <a:lstStyle/>
          <a:p>
            <a:pPr algn="ctr"/>
            <a:r>
              <a:rPr lang="en-US" sz="5400" dirty="0" smtClean="0"/>
              <a:t>DSM-5 Diagnostic Criteria</a:t>
            </a:r>
            <a:endParaRPr lang="en-US" sz="5400" dirty="0"/>
          </a:p>
        </p:txBody>
      </p:sp>
      <p:sp>
        <p:nvSpPr>
          <p:cNvPr id="4" name="Text Placeholder 3"/>
          <p:cNvSpPr>
            <a:spLocks noGrp="1"/>
          </p:cNvSpPr>
          <p:nvPr>
            <p:ph type="body" sz="half" idx="2"/>
          </p:nvPr>
        </p:nvSpPr>
        <p:spPr>
          <a:xfrm>
            <a:off x="1844040" y="1598613"/>
            <a:ext cx="9753600" cy="4223067"/>
          </a:xfrm>
        </p:spPr>
        <p:txBody>
          <a:bodyPr>
            <a:normAutofit/>
          </a:bodyPr>
          <a:lstStyle/>
          <a:p>
            <a:r>
              <a:rPr lang="en-US" sz="5400" dirty="0"/>
              <a:t>Symptoms cause clinically significant impairment in social, occupational, or other important areas of current functioning.</a:t>
            </a:r>
          </a:p>
          <a:p>
            <a:endParaRPr lang="en-US" sz="5400" dirty="0"/>
          </a:p>
        </p:txBody>
      </p:sp>
    </p:spTree>
    <p:extLst>
      <p:ext uri="{BB962C8B-B14F-4D97-AF65-F5344CB8AC3E}">
        <p14:creationId xmlns:p14="http://schemas.microsoft.com/office/powerpoint/2010/main" val="2285307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4040" y="446088"/>
            <a:ext cx="9890760" cy="976312"/>
          </a:xfrm>
        </p:spPr>
        <p:txBody>
          <a:bodyPr>
            <a:normAutofit/>
          </a:bodyPr>
          <a:lstStyle/>
          <a:p>
            <a:pPr algn="ctr"/>
            <a:r>
              <a:rPr lang="en-US" sz="5400" dirty="0" smtClean="0"/>
              <a:t>DSM-5 Diagnostic Criteria</a:t>
            </a:r>
            <a:endParaRPr lang="en-US" sz="5400" dirty="0"/>
          </a:p>
        </p:txBody>
      </p:sp>
      <p:sp>
        <p:nvSpPr>
          <p:cNvPr id="4" name="Text Placeholder 3"/>
          <p:cNvSpPr>
            <a:spLocks noGrp="1"/>
          </p:cNvSpPr>
          <p:nvPr>
            <p:ph type="body" sz="half" idx="2"/>
          </p:nvPr>
        </p:nvSpPr>
        <p:spPr>
          <a:xfrm>
            <a:off x="1844040" y="1598613"/>
            <a:ext cx="9753600" cy="4223067"/>
          </a:xfrm>
        </p:spPr>
        <p:txBody>
          <a:bodyPr>
            <a:normAutofit/>
          </a:bodyPr>
          <a:lstStyle/>
          <a:p>
            <a:r>
              <a:rPr lang="en-US" sz="5400" dirty="0"/>
              <a:t>These disturbances are not better explained by intellectual disability</a:t>
            </a:r>
          </a:p>
          <a:p>
            <a:endParaRPr lang="en-US" sz="5400" dirty="0"/>
          </a:p>
        </p:txBody>
      </p:sp>
    </p:spTree>
    <p:extLst>
      <p:ext uri="{BB962C8B-B14F-4D97-AF65-F5344CB8AC3E}">
        <p14:creationId xmlns:p14="http://schemas.microsoft.com/office/powerpoint/2010/main" val="560006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1319" y="1"/>
            <a:ext cx="7392263" cy="6873506"/>
          </a:xfrm>
          <a:prstGeom prst="rect">
            <a:avLst/>
          </a:prstGeom>
          <a:effectLst>
            <a:softEdge rad="342900"/>
          </a:effectLst>
        </p:spPr>
      </p:pic>
    </p:spTree>
    <p:extLst>
      <p:ext uri="{BB962C8B-B14F-4D97-AF65-F5344CB8AC3E}">
        <p14:creationId xmlns:p14="http://schemas.microsoft.com/office/powerpoint/2010/main" val="1683340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447</TotalTime>
  <Words>1858</Words>
  <Application>Microsoft Office PowerPoint</Application>
  <PresentationFormat>Widescreen</PresentationFormat>
  <Paragraphs>173</Paragraphs>
  <Slides>19</Slides>
  <Notes>19</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Century Gothic</vt:lpstr>
      <vt:lpstr>Times New Roman</vt:lpstr>
      <vt:lpstr>Wingdings 3</vt:lpstr>
      <vt:lpstr>Wisp</vt:lpstr>
      <vt:lpstr>ONE SIZE DOES NOT FIT ALL</vt:lpstr>
      <vt:lpstr>PowerPoint Presentation</vt:lpstr>
      <vt:lpstr>Dental Procedures: they weren’t going great!</vt:lpstr>
      <vt:lpstr>DSM-5 Diagnostic Criteria</vt:lpstr>
      <vt:lpstr>DSM-5 Diagnostic Criteria</vt:lpstr>
      <vt:lpstr>DSM-5 Diagnostic Criteria</vt:lpstr>
      <vt:lpstr>DSM-5 Diagnostic Criteria</vt:lpstr>
      <vt:lpstr>DSM-5 Diagnostic Criteria</vt:lpstr>
      <vt:lpstr>PowerPoint Presentation</vt:lpstr>
      <vt:lpstr>The Surgical Journey</vt:lpstr>
      <vt:lpstr>Cognitive Cycle</vt:lpstr>
      <vt:lpstr>Let’s be more flexible</vt:lpstr>
      <vt:lpstr>Let’s be more flexible</vt:lpstr>
      <vt:lpstr>Let’s communicate better</vt:lpstr>
      <vt:lpstr>Anesthesia solution</vt:lpstr>
      <vt:lpstr>Child Life</vt:lpstr>
      <vt:lpstr>Distractions</vt:lpstr>
      <vt:lpstr>PEAD scale</vt:lpstr>
      <vt:lpstr>References</vt:lpstr>
    </vt:vector>
  </TitlesOfParts>
  <Company>Alberta Health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SIZE DOES NOT FIT ALL</dc:title>
  <dc:creator>Michaela Stubbings</dc:creator>
  <cp:lastModifiedBy>Michaela Stubbings</cp:lastModifiedBy>
  <cp:revision>31</cp:revision>
  <cp:lastPrinted>2018-05-31T14:23:30Z</cp:lastPrinted>
  <dcterms:created xsi:type="dcterms:W3CDTF">2018-05-17T16:10:13Z</dcterms:created>
  <dcterms:modified xsi:type="dcterms:W3CDTF">2018-05-31T22:25:38Z</dcterms:modified>
</cp:coreProperties>
</file>